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66"/>
  </p:notesMasterIdLst>
  <p:sldIdLst>
    <p:sldId id="288"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86" r:id="rId19"/>
    <p:sldId id="297" r:id="rId20"/>
    <p:sldId id="298" r:id="rId21"/>
    <p:sldId id="272" r:id="rId22"/>
    <p:sldId id="273" r:id="rId23"/>
    <p:sldId id="274" r:id="rId24"/>
    <p:sldId id="289" r:id="rId25"/>
    <p:sldId id="276" r:id="rId26"/>
    <p:sldId id="290" r:id="rId27"/>
    <p:sldId id="277" r:id="rId28"/>
    <p:sldId id="291" r:id="rId29"/>
    <p:sldId id="278" r:id="rId30"/>
    <p:sldId id="292" r:id="rId31"/>
    <p:sldId id="279" r:id="rId32"/>
    <p:sldId id="293" r:id="rId33"/>
    <p:sldId id="294" r:id="rId34"/>
    <p:sldId id="295" r:id="rId35"/>
    <p:sldId id="296" r:id="rId36"/>
    <p:sldId id="281" r:id="rId37"/>
    <p:sldId id="299" r:id="rId38"/>
    <p:sldId id="282" r:id="rId39"/>
    <p:sldId id="300" r:id="rId40"/>
    <p:sldId id="301" r:id="rId41"/>
    <p:sldId id="306" r:id="rId42"/>
    <p:sldId id="302" r:id="rId43"/>
    <p:sldId id="303" r:id="rId44"/>
    <p:sldId id="305" r:id="rId45"/>
    <p:sldId id="307" r:id="rId46"/>
    <p:sldId id="311" r:id="rId47"/>
    <p:sldId id="308" r:id="rId48"/>
    <p:sldId id="309" r:id="rId49"/>
    <p:sldId id="310" r:id="rId50"/>
    <p:sldId id="312" r:id="rId51"/>
    <p:sldId id="317" r:id="rId52"/>
    <p:sldId id="318" r:id="rId53"/>
    <p:sldId id="315" r:id="rId54"/>
    <p:sldId id="316" r:id="rId55"/>
    <p:sldId id="313" r:id="rId56"/>
    <p:sldId id="314" r:id="rId57"/>
    <p:sldId id="320" r:id="rId58"/>
    <p:sldId id="321" r:id="rId59"/>
    <p:sldId id="327" r:id="rId60"/>
    <p:sldId id="326" r:id="rId61"/>
    <p:sldId id="322" r:id="rId62"/>
    <p:sldId id="323" r:id="rId63"/>
    <p:sldId id="324" r:id="rId64"/>
    <p:sldId id="325" r:id="rId65"/>
  </p:sldIdLst>
  <p:sldSz cx="9144000" cy="6858000" type="screen4x3"/>
  <p:notesSz cx="6858000" cy="9144000"/>
  <p:embeddedFontLst>
    <p:embeddedFont>
      <p:font typeface="Arial Black" panose="020B0A04020102020204" pitchFamily="34" charset="0"/>
      <p:bold r:id="rId67"/>
    </p:embeddedFont>
    <p:embeddedFont>
      <p:font typeface="Calibri" panose="020F0502020204030204" pitchFamily="34" charset="0"/>
      <p:regular r:id="rId68"/>
      <p:bold r:id="rId69"/>
      <p:italic r:id="rId70"/>
      <p:boldItalic r:id="rId71"/>
    </p:embeddedFont>
    <p:embeddedFont>
      <p:font typeface="Calibri Light" panose="020F0302020204030204" pitchFamily="34" charset="0"/>
      <p:regular r:id="rId72"/>
      <p:italic r:id="rId7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0" roundtripDataSignature="AMtx7mjEdtfV8kn8VcC1pIQCuKQ8AKKbW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1380"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2.fntdata"/><Relationship Id="rId7" Type="http://schemas.openxmlformats.org/officeDocument/2006/relationships/slide" Target="slides/slide6.xml"/><Relationship Id="rId71" Type="http://schemas.openxmlformats.org/officeDocument/2006/relationships/font" Target="fonts/font5.fntdata"/><Relationship Id="rId92"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90" Type="http://customschemas.google.com/relationships/presentationmetadata" Target="metadata"/><Relationship Id="rId95"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na kv" userId="fb1cc277934d4a80" providerId="LiveId" clId="{1E6942A3-A7D1-4CB2-B2AC-9502AB39C19B}"/>
    <pc:docChg chg="undo custSel addSld delSld modSld">
      <pc:chgData name="sona kv" userId="fb1cc277934d4a80" providerId="LiveId" clId="{1E6942A3-A7D1-4CB2-B2AC-9502AB39C19B}" dt="2023-03-16T17:33:48.650" v="35" actId="478"/>
      <pc:docMkLst>
        <pc:docMk/>
      </pc:docMkLst>
      <pc:sldChg chg="delSp modSp mod">
        <pc:chgData name="sona kv" userId="fb1cc277934d4a80" providerId="LiveId" clId="{1E6942A3-A7D1-4CB2-B2AC-9502AB39C19B}" dt="2023-03-16T17:30:54.360" v="32" actId="478"/>
        <pc:sldMkLst>
          <pc:docMk/>
          <pc:sldMk cId="0" sldId="260"/>
        </pc:sldMkLst>
        <pc:spChg chg="del mod">
          <ac:chgData name="sona kv" userId="fb1cc277934d4a80" providerId="LiveId" clId="{1E6942A3-A7D1-4CB2-B2AC-9502AB39C19B}" dt="2023-03-16T17:30:54.360" v="32" actId="478"/>
          <ac:spMkLst>
            <pc:docMk/>
            <pc:sldMk cId="0" sldId="260"/>
            <ac:spMk id="117" creationId="{00000000-0000-0000-0000-000000000000}"/>
          </ac:spMkLst>
        </pc:spChg>
      </pc:sldChg>
      <pc:sldChg chg="modSp mod">
        <pc:chgData name="sona kv" userId="fb1cc277934d4a80" providerId="LiveId" clId="{1E6942A3-A7D1-4CB2-B2AC-9502AB39C19B}" dt="2023-03-16T07:18:15.276" v="8" actId="14100"/>
        <pc:sldMkLst>
          <pc:docMk/>
          <pc:sldMk cId="0" sldId="263"/>
        </pc:sldMkLst>
        <pc:spChg chg="mod">
          <ac:chgData name="sona kv" userId="fb1cc277934d4a80" providerId="LiveId" clId="{1E6942A3-A7D1-4CB2-B2AC-9502AB39C19B}" dt="2023-03-16T07:18:15.276" v="8" actId="14100"/>
          <ac:spMkLst>
            <pc:docMk/>
            <pc:sldMk cId="0" sldId="263"/>
            <ac:spMk id="154" creationId="{00000000-0000-0000-0000-000000000000}"/>
          </ac:spMkLst>
        </pc:spChg>
        <pc:spChg chg="mod">
          <ac:chgData name="sona kv" userId="fb1cc277934d4a80" providerId="LiveId" clId="{1E6942A3-A7D1-4CB2-B2AC-9502AB39C19B}" dt="2023-03-16T07:18:10.151" v="7" actId="14100"/>
          <ac:spMkLst>
            <pc:docMk/>
            <pc:sldMk cId="0" sldId="263"/>
            <ac:spMk id="155" creationId="{00000000-0000-0000-0000-000000000000}"/>
          </ac:spMkLst>
        </pc:spChg>
      </pc:sldChg>
      <pc:sldChg chg="modSp mod">
        <pc:chgData name="sona kv" userId="fb1cc277934d4a80" providerId="LiveId" clId="{1E6942A3-A7D1-4CB2-B2AC-9502AB39C19B}" dt="2023-03-16T08:04:01.847" v="12" actId="20577"/>
        <pc:sldMkLst>
          <pc:docMk/>
          <pc:sldMk cId="0" sldId="266"/>
        </pc:sldMkLst>
        <pc:spChg chg="mod">
          <ac:chgData name="sona kv" userId="fb1cc277934d4a80" providerId="LiveId" clId="{1E6942A3-A7D1-4CB2-B2AC-9502AB39C19B}" dt="2023-03-16T08:04:01.847" v="12" actId="20577"/>
          <ac:spMkLst>
            <pc:docMk/>
            <pc:sldMk cId="0" sldId="266"/>
            <ac:spMk id="183" creationId="{00000000-0000-0000-0000-000000000000}"/>
          </ac:spMkLst>
        </pc:spChg>
      </pc:sldChg>
      <pc:sldChg chg="delSp modSp mod">
        <pc:chgData name="sona kv" userId="fb1cc277934d4a80" providerId="LiveId" clId="{1E6942A3-A7D1-4CB2-B2AC-9502AB39C19B}" dt="2023-03-16T17:32:50.619" v="34" actId="313"/>
        <pc:sldMkLst>
          <pc:docMk/>
          <pc:sldMk cId="0" sldId="267"/>
        </pc:sldMkLst>
        <pc:spChg chg="del">
          <ac:chgData name="sona kv" userId="fb1cc277934d4a80" providerId="LiveId" clId="{1E6942A3-A7D1-4CB2-B2AC-9502AB39C19B}" dt="2023-03-16T17:32:35.797" v="33" actId="478"/>
          <ac:spMkLst>
            <pc:docMk/>
            <pc:sldMk cId="0" sldId="267"/>
            <ac:spMk id="189" creationId="{00000000-0000-0000-0000-000000000000}"/>
          </ac:spMkLst>
        </pc:spChg>
        <pc:spChg chg="mod">
          <ac:chgData name="sona kv" userId="fb1cc277934d4a80" providerId="LiveId" clId="{1E6942A3-A7D1-4CB2-B2AC-9502AB39C19B}" dt="2023-03-16T17:32:50.619" v="34" actId="313"/>
          <ac:spMkLst>
            <pc:docMk/>
            <pc:sldMk cId="0" sldId="267"/>
            <ac:spMk id="190" creationId="{00000000-0000-0000-0000-000000000000}"/>
          </ac:spMkLst>
        </pc:spChg>
      </pc:sldChg>
      <pc:sldChg chg="delSp mod">
        <pc:chgData name="sona kv" userId="fb1cc277934d4a80" providerId="LiveId" clId="{1E6942A3-A7D1-4CB2-B2AC-9502AB39C19B}" dt="2023-03-16T17:33:48.650" v="35" actId="478"/>
        <pc:sldMkLst>
          <pc:docMk/>
          <pc:sldMk cId="0" sldId="268"/>
        </pc:sldMkLst>
        <pc:spChg chg="del">
          <ac:chgData name="sona kv" userId="fb1cc277934d4a80" providerId="LiveId" clId="{1E6942A3-A7D1-4CB2-B2AC-9502AB39C19B}" dt="2023-03-16T17:33:48.650" v="35" actId="478"/>
          <ac:spMkLst>
            <pc:docMk/>
            <pc:sldMk cId="0" sldId="268"/>
            <ac:spMk id="196" creationId="{00000000-0000-0000-0000-000000000000}"/>
          </ac:spMkLst>
        </pc:spChg>
      </pc:sldChg>
      <pc:sldChg chg="modSp mod">
        <pc:chgData name="sona kv" userId="fb1cc277934d4a80" providerId="LiveId" clId="{1E6942A3-A7D1-4CB2-B2AC-9502AB39C19B}" dt="2023-03-16T08:09:18.173" v="16" actId="14100"/>
        <pc:sldMkLst>
          <pc:docMk/>
          <pc:sldMk cId="0" sldId="269"/>
        </pc:sldMkLst>
        <pc:spChg chg="mod">
          <ac:chgData name="sona kv" userId="fb1cc277934d4a80" providerId="LiveId" clId="{1E6942A3-A7D1-4CB2-B2AC-9502AB39C19B}" dt="2023-03-16T08:09:18.173" v="16" actId="14100"/>
          <ac:spMkLst>
            <pc:docMk/>
            <pc:sldMk cId="0" sldId="269"/>
            <ac:spMk id="203" creationId="{00000000-0000-0000-0000-000000000000}"/>
          </ac:spMkLst>
        </pc:spChg>
      </pc:sldChg>
      <pc:sldChg chg="modSp mod">
        <pc:chgData name="sona kv" userId="fb1cc277934d4a80" providerId="LiveId" clId="{1E6942A3-A7D1-4CB2-B2AC-9502AB39C19B}" dt="2023-03-16T08:09:28.474" v="17" actId="14100"/>
        <pc:sldMkLst>
          <pc:docMk/>
          <pc:sldMk cId="0" sldId="270"/>
        </pc:sldMkLst>
        <pc:picChg chg="mod">
          <ac:chgData name="sona kv" userId="fb1cc277934d4a80" providerId="LiveId" clId="{1E6942A3-A7D1-4CB2-B2AC-9502AB39C19B}" dt="2023-03-16T08:09:28.474" v="17" actId="14100"/>
          <ac:picMkLst>
            <pc:docMk/>
            <pc:sldMk cId="0" sldId="270"/>
            <ac:picMk id="211" creationId="{00000000-0000-0000-0000-000000000000}"/>
          </ac:picMkLst>
        </pc:picChg>
      </pc:sldChg>
      <pc:sldChg chg="modSp mod">
        <pc:chgData name="sona kv" userId="fb1cc277934d4a80" providerId="LiveId" clId="{1E6942A3-A7D1-4CB2-B2AC-9502AB39C19B}" dt="2023-03-16T08:09:38.593" v="18" actId="14100"/>
        <pc:sldMkLst>
          <pc:docMk/>
          <pc:sldMk cId="2185060315" sldId="283"/>
        </pc:sldMkLst>
        <pc:spChg chg="mod">
          <ac:chgData name="sona kv" userId="fb1cc277934d4a80" providerId="LiveId" clId="{1E6942A3-A7D1-4CB2-B2AC-9502AB39C19B}" dt="2023-03-16T08:09:38.593" v="18" actId="14100"/>
          <ac:spMkLst>
            <pc:docMk/>
            <pc:sldMk cId="2185060315" sldId="283"/>
            <ac:spMk id="4" creationId="{85DCB70A-1C59-FB03-1768-E94D1A684CA3}"/>
          </ac:spMkLst>
        </pc:spChg>
      </pc:sldChg>
      <pc:sldChg chg="modSp mod">
        <pc:chgData name="sona kv" userId="fb1cc277934d4a80" providerId="LiveId" clId="{1E6942A3-A7D1-4CB2-B2AC-9502AB39C19B}" dt="2023-03-16T08:09:52.255" v="20" actId="14100"/>
        <pc:sldMkLst>
          <pc:docMk/>
          <pc:sldMk cId="2789599764" sldId="284"/>
        </pc:sldMkLst>
        <pc:spChg chg="mod">
          <ac:chgData name="sona kv" userId="fb1cc277934d4a80" providerId="LiveId" clId="{1E6942A3-A7D1-4CB2-B2AC-9502AB39C19B}" dt="2023-03-16T08:09:48.974" v="19" actId="14100"/>
          <ac:spMkLst>
            <pc:docMk/>
            <pc:sldMk cId="2789599764" sldId="284"/>
            <ac:spMk id="3" creationId="{FC74DBE8-F8DB-0D3B-8D03-DC3157A36423}"/>
          </ac:spMkLst>
        </pc:spChg>
        <pc:spChg chg="mod">
          <ac:chgData name="sona kv" userId="fb1cc277934d4a80" providerId="LiveId" clId="{1E6942A3-A7D1-4CB2-B2AC-9502AB39C19B}" dt="2023-03-16T08:09:52.255" v="20" actId="14100"/>
          <ac:spMkLst>
            <pc:docMk/>
            <pc:sldMk cId="2789599764" sldId="284"/>
            <ac:spMk id="4" creationId="{428E5BC6-050A-E35E-F926-CA9BA231439F}"/>
          </ac:spMkLst>
        </pc:spChg>
      </pc:sldChg>
      <pc:sldChg chg="modSp mod">
        <pc:chgData name="sona kv" userId="fb1cc277934d4a80" providerId="LiveId" clId="{1E6942A3-A7D1-4CB2-B2AC-9502AB39C19B}" dt="2023-03-16T08:11:53.533" v="27" actId="313"/>
        <pc:sldMkLst>
          <pc:docMk/>
          <pc:sldMk cId="3387104578" sldId="288"/>
        </pc:sldMkLst>
        <pc:spChg chg="mod">
          <ac:chgData name="sona kv" userId="fb1cc277934d4a80" providerId="LiveId" clId="{1E6942A3-A7D1-4CB2-B2AC-9502AB39C19B}" dt="2023-03-16T08:11:53.533" v="27" actId="313"/>
          <ac:spMkLst>
            <pc:docMk/>
            <pc:sldMk cId="3387104578" sldId="288"/>
            <ac:spMk id="3" creationId="{8D0C8446-9E71-7E7B-D2B6-950D6592A30E}"/>
          </ac:spMkLst>
        </pc:spChg>
      </pc:sldChg>
      <pc:sldChg chg="new del">
        <pc:chgData name="sona kv" userId="fb1cc277934d4a80" providerId="LiveId" clId="{1E6942A3-A7D1-4CB2-B2AC-9502AB39C19B}" dt="2023-03-16T17:28:22.010" v="29" actId="680"/>
        <pc:sldMkLst>
          <pc:docMk/>
          <pc:sldMk cId="2115193403" sldId="328"/>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3AB645-83A8-426E-8164-33A1E62B4346}" type="doc">
      <dgm:prSet loTypeId="urn:microsoft.com/office/officeart/2005/8/layout/cycle5" loCatId="cycle" qsTypeId="urn:microsoft.com/office/officeart/2005/8/quickstyle/3d3" qsCatId="3D" csTypeId="urn:microsoft.com/office/officeart/2005/8/colors/colorful5" csCatId="colorful" phldr="1"/>
      <dgm:spPr/>
      <dgm:t>
        <a:bodyPr/>
        <a:lstStyle/>
        <a:p>
          <a:endParaRPr lang="en-IN"/>
        </a:p>
      </dgm:t>
    </dgm:pt>
    <dgm:pt modelId="{E2848ABC-F92E-4439-BC9B-E1C7B6EA26F2}">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Planning</a:t>
          </a:r>
        </a:p>
      </dgm:t>
    </dgm:pt>
    <dgm:pt modelId="{A708EBF2-0AE1-4786-802A-BE83B8A00407}" type="parTrans" cxnId="{C64FB0F5-B136-49BC-AB46-A9F258E781C3}">
      <dgm:prSet/>
      <dgm:spPr/>
      <dgm:t>
        <a:bodyPr/>
        <a:lstStyle/>
        <a:p>
          <a:endParaRPr lang="en-IN"/>
        </a:p>
      </dgm:t>
    </dgm:pt>
    <dgm:pt modelId="{E4AB8E3A-C065-45A4-983D-DCAEB2ECFB11}" type="sibTrans" cxnId="{C64FB0F5-B136-49BC-AB46-A9F258E781C3}">
      <dgm:prSet/>
      <dgm:spPr/>
      <dgm:t>
        <a:bodyPr/>
        <a:lstStyle/>
        <a:p>
          <a:endParaRPr lang="en-IN"/>
        </a:p>
      </dgm:t>
    </dgm:pt>
    <dgm:pt modelId="{19FB5580-6EEE-4A99-A4AE-636B942F063B}">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Defining</a:t>
          </a:r>
        </a:p>
      </dgm:t>
    </dgm:pt>
    <dgm:pt modelId="{F7AA56DF-CD53-45F7-B652-24E335A03B98}" type="parTrans" cxnId="{6BEF4A25-669C-476F-8A8C-E2ED12044FA9}">
      <dgm:prSet/>
      <dgm:spPr/>
      <dgm:t>
        <a:bodyPr/>
        <a:lstStyle/>
        <a:p>
          <a:endParaRPr lang="en-IN"/>
        </a:p>
      </dgm:t>
    </dgm:pt>
    <dgm:pt modelId="{57912FE7-9480-4DCE-BBD4-5C6955092AC0}" type="sibTrans" cxnId="{6BEF4A25-669C-476F-8A8C-E2ED12044FA9}">
      <dgm:prSet/>
      <dgm:spPr/>
      <dgm:t>
        <a:bodyPr/>
        <a:lstStyle/>
        <a:p>
          <a:endParaRPr lang="en-IN"/>
        </a:p>
      </dgm:t>
    </dgm:pt>
    <dgm:pt modelId="{5FF46BA0-9235-499A-B608-D03D84552628}">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Designing</a:t>
          </a:r>
        </a:p>
      </dgm:t>
    </dgm:pt>
    <dgm:pt modelId="{B3DD77AC-EC8A-4E0A-B5FC-EB513DE3824D}" type="parTrans" cxnId="{3289056B-B6F0-4836-8E92-4BFC4B0EB8D8}">
      <dgm:prSet/>
      <dgm:spPr/>
      <dgm:t>
        <a:bodyPr/>
        <a:lstStyle/>
        <a:p>
          <a:endParaRPr lang="en-IN"/>
        </a:p>
      </dgm:t>
    </dgm:pt>
    <dgm:pt modelId="{C64327EF-5574-4441-A9BD-7AF8503E59A6}" type="sibTrans" cxnId="{3289056B-B6F0-4836-8E92-4BFC4B0EB8D8}">
      <dgm:prSet/>
      <dgm:spPr/>
      <dgm:t>
        <a:bodyPr/>
        <a:lstStyle/>
        <a:p>
          <a:endParaRPr lang="en-IN"/>
        </a:p>
      </dgm:t>
    </dgm:pt>
    <dgm:pt modelId="{CB491A99-8560-4157-9D19-2236849714DA}">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Building</a:t>
          </a:r>
        </a:p>
      </dgm:t>
    </dgm:pt>
    <dgm:pt modelId="{8DFE162D-17EF-478F-B520-5846EAC8BDCA}" type="parTrans" cxnId="{C2F5D688-3AD8-4B48-8166-67FB62DC089B}">
      <dgm:prSet/>
      <dgm:spPr/>
      <dgm:t>
        <a:bodyPr/>
        <a:lstStyle/>
        <a:p>
          <a:endParaRPr lang="en-IN"/>
        </a:p>
      </dgm:t>
    </dgm:pt>
    <dgm:pt modelId="{682FC469-BDD1-4CD4-8A3C-ACAE037B3162}" type="sibTrans" cxnId="{C2F5D688-3AD8-4B48-8166-67FB62DC089B}">
      <dgm:prSet/>
      <dgm:spPr/>
      <dgm:t>
        <a:bodyPr/>
        <a:lstStyle/>
        <a:p>
          <a:endParaRPr lang="en-IN"/>
        </a:p>
      </dgm:t>
    </dgm:pt>
    <dgm:pt modelId="{C082C2B0-213B-4409-B4D6-B8E6164F7431}">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Testing</a:t>
          </a:r>
        </a:p>
      </dgm:t>
    </dgm:pt>
    <dgm:pt modelId="{13B63468-7729-4F67-9B3E-E9830BF7E961}" type="parTrans" cxnId="{866F01D4-89BF-45BC-B788-4DF7E380B52A}">
      <dgm:prSet/>
      <dgm:spPr/>
      <dgm:t>
        <a:bodyPr/>
        <a:lstStyle/>
        <a:p>
          <a:endParaRPr lang="en-IN"/>
        </a:p>
      </dgm:t>
    </dgm:pt>
    <dgm:pt modelId="{C556D888-3159-41D2-AC24-BEC6A41CE558}" type="sibTrans" cxnId="{866F01D4-89BF-45BC-B788-4DF7E380B52A}">
      <dgm:prSet/>
      <dgm:spPr/>
      <dgm:t>
        <a:bodyPr/>
        <a:lstStyle/>
        <a:p>
          <a:endParaRPr lang="en-IN"/>
        </a:p>
      </dgm:t>
    </dgm:pt>
    <dgm:pt modelId="{C1C078E7-2034-490B-B122-E81B2F952C01}">
      <dgm:prSet phldrT="[Text]" custT="1"/>
      <dgm:spPr/>
      <dgm:t>
        <a:bodyPr/>
        <a:lstStyle/>
        <a:p>
          <a:r>
            <a:rPr lang="en-IN" sz="2000" b="1" dirty="0">
              <a:solidFill>
                <a:schemeClr val="tx1"/>
              </a:solidFill>
              <a:latin typeface="Times New Roman" panose="02020603050405020304" pitchFamily="18" charset="0"/>
              <a:cs typeface="Times New Roman" panose="02020603050405020304" pitchFamily="18" charset="0"/>
            </a:rPr>
            <a:t>Deployment</a:t>
          </a:r>
        </a:p>
      </dgm:t>
    </dgm:pt>
    <dgm:pt modelId="{EEB68CA2-C840-49E3-9828-B8B0333BCA94}" type="sibTrans" cxnId="{FDFD5C99-8498-437D-84E4-745A31BCFB7D}">
      <dgm:prSet/>
      <dgm:spPr/>
      <dgm:t>
        <a:bodyPr/>
        <a:lstStyle/>
        <a:p>
          <a:endParaRPr lang="en-IN"/>
        </a:p>
      </dgm:t>
    </dgm:pt>
    <dgm:pt modelId="{AD76960E-95A0-4AE7-AC23-5786911C3F5C}" type="parTrans" cxnId="{FDFD5C99-8498-437D-84E4-745A31BCFB7D}">
      <dgm:prSet/>
      <dgm:spPr/>
      <dgm:t>
        <a:bodyPr/>
        <a:lstStyle/>
        <a:p>
          <a:endParaRPr lang="en-IN"/>
        </a:p>
      </dgm:t>
    </dgm:pt>
    <dgm:pt modelId="{DEC9DE55-75B5-4702-B258-41CE1DF0B843}" type="pres">
      <dgm:prSet presAssocID="{BA3AB645-83A8-426E-8164-33A1E62B4346}" presName="cycle" presStyleCnt="0">
        <dgm:presLayoutVars>
          <dgm:dir/>
          <dgm:resizeHandles val="exact"/>
        </dgm:presLayoutVars>
      </dgm:prSet>
      <dgm:spPr/>
    </dgm:pt>
    <dgm:pt modelId="{CB93FDDA-6E4A-425F-85D9-F406EE64A1D7}" type="pres">
      <dgm:prSet presAssocID="{E2848ABC-F92E-4439-BC9B-E1C7B6EA26F2}" presName="node" presStyleLbl="node1" presStyleIdx="0" presStyleCnt="6" custScaleX="197283" custScaleY="85204">
        <dgm:presLayoutVars>
          <dgm:bulletEnabled val="1"/>
        </dgm:presLayoutVars>
      </dgm:prSet>
      <dgm:spPr/>
    </dgm:pt>
    <dgm:pt modelId="{2A6AEBB4-95C8-4C3D-9AA0-DC49D5974CF9}" type="pres">
      <dgm:prSet presAssocID="{E2848ABC-F92E-4439-BC9B-E1C7B6EA26F2}" presName="spNode" presStyleCnt="0"/>
      <dgm:spPr/>
    </dgm:pt>
    <dgm:pt modelId="{1D6E8781-1F6C-484F-BA49-B56C8E1CD21D}" type="pres">
      <dgm:prSet presAssocID="{E4AB8E3A-C065-45A4-983D-DCAEB2ECFB11}" presName="sibTrans" presStyleLbl="sibTrans1D1" presStyleIdx="0" presStyleCnt="6"/>
      <dgm:spPr/>
    </dgm:pt>
    <dgm:pt modelId="{AE8BD8F0-B069-40F8-8648-2E8AD2C82F8E}" type="pres">
      <dgm:prSet presAssocID="{19FB5580-6EEE-4A99-A4AE-636B942F063B}" presName="node" presStyleLbl="node1" presStyleIdx="1" presStyleCnt="6" custScaleX="197283" custScaleY="85204">
        <dgm:presLayoutVars>
          <dgm:bulletEnabled val="1"/>
        </dgm:presLayoutVars>
      </dgm:prSet>
      <dgm:spPr/>
    </dgm:pt>
    <dgm:pt modelId="{50F22E5F-39FD-4C39-9E88-F70AAF5E35C4}" type="pres">
      <dgm:prSet presAssocID="{19FB5580-6EEE-4A99-A4AE-636B942F063B}" presName="spNode" presStyleCnt="0"/>
      <dgm:spPr/>
    </dgm:pt>
    <dgm:pt modelId="{BD079E33-D3CA-4EC6-9563-51454C893290}" type="pres">
      <dgm:prSet presAssocID="{57912FE7-9480-4DCE-BBD4-5C6955092AC0}" presName="sibTrans" presStyleLbl="sibTrans1D1" presStyleIdx="1" presStyleCnt="6"/>
      <dgm:spPr/>
    </dgm:pt>
    <dgm:pt modelId="{68E9993F-279A-4D8A-93AF-2947F0A08E03}" type="pres">
      <dgm:prSet presAssocID="{5FF46BA0-9235-499A-B608-D03D84552628}" presName="node" presStyleLbl="node1" presStyleIdx="2" presStyleCnt="6" custScaleX="197283" custScaleY="85204">
        <dgm:presLayoutVars>
          <dgm:bulletEnabled val="1"/>
        </dgm:presLayoutVars>
      </dgm:prSet>
      <dgm:spPr/>
    </dgm:pt>
    <dgm:pt modelId="{5E606DA4-ADF7-429A-88CB-ABC4CAADD1D4}" type="pres">
      <dgm:prSet presAssocID="{5FF46BA0-9235-499A-B608-D03D84552628}" presName="spNode" presStyleCnt="0"/>
      <dgm:spPr/>
    </dgm:pt>
    <dgm:pt modelId="{D6D06AD3-A73B-4A4B-945E-F41281EC5843}" type="pres">
      <dgm:prSet presAssocID="{C64327EF-5574-4441-A9BD-7AF8503E59A6}" presName="sibTrans" presStyleLbl="sibTrans1D1" presStyleIdx="2" presStyleCnt="6"/>
      <dgm:spPr/>
    </dgm:pt>
    <dgm:pt modelId="{3893C885-B880-40DC-93DB-A6F785845D06}" type="pres">
      <dgm:prSet presAssocID="{CB491A99-8560-4157-9D19-2236849714DA}" presName="node" presStyleLbl="node1" presStyleIdx="3" presStyleCnt="6" custScaleX="197283" custScaleY="85204">
        <dgm:presLayoutVars>
          <dgm:bulletEnabled val="1"/>
        </dgm:presLayoutVars>
      </dgm:prSet>
      <dgm:spPr/>
    </dgm:pt>
    <dgm:pt modelId="{C4EE1AC9-686B-4132-973F-A6C11D116925}" type="pres">
      <dgm:prSet presAssocID="{CB491A99-8560-4157-9D19-2236849714DA}" presName="spNode" presStyleCnt="0"/>
      <dgm:spPr/>
    </dgm:pt>
    <dgm:pt modelId="{B1ADA7BE-F55B-4AA5-98F5-8447F80DEF17}" type="pres">
      <dgm:prSet presAssocID="{682FC469-BDD1-4CD4-8A3C-ACAE037B3162}" presName="sibTrans" presStyleLbl="sibTrans1D1" presStyleIdx="3" presStyleCnt="6"/>
      <dgm:spPr/>
    </dgm:pt>
    <dgm:pt modelId="{BDC4040B-4F45-4E2B-BC8B-1FAF18FD2679}" type="pres">
      <dgm:prSet presAssocID="{C082C2B0-213B-4409-B4D6-B8E6164F7431}" presName="node" presStyleLbl="node1" presStyleIdx="4" presStyleCnt="6" custScaleX="197283" custScaleY="85204">
        <dgm:presLayoutVars>
          <dgm:bulletEnabled val="1"/>
        </dgm:presLayoutVars>
      </dgm:prSet>
      <dgm:spPr/>
    </dgm:pt>
    <dgm:pt modelId="{A566FB2C-BEA3-4804-9CAF-1F71B15DE011}" type="pres">
      <dgm:prSet presAssocID="{C082C2B0-213B-4409-B4D6-B8E6164F7431}" presName="spNode" presStyleCnt="0"/>
      <dgm:spPr/>
    </dgm:pt>
    <dgm:pt modelId="{752D69DE-2BF7-4238-A08D-0AA4F9E04B4A}" type="pres">
      <dgm:prSet presAssocID="{C556D888-3159-41D2-AC24-BEC6A41CE558}" presName="sibTrans" presStyleLbl="sibTrans1D1" presStyleIdx="4" presStyleCnt="6"/>
      <dgm:spPr/>
    </dgm:pt>
    <dgm:pt modelId="{B3B3A101-094B-463B-A6BC-A2B00633A32F}" type="pres">
      <dgm:prSet presAssocID="{C1C078E7-2034-490B-B122-E81B2F952C01}" presName="node" presStyleLbl="node1" presStyleIdx="5" presStyleCnt="6" custScaleX="197283" custScaleY="85204">
        <dgm:presLayoutVars>
          <dgm:bulletEnabled val="1"/>
        </dgm:presLayoutVars>
      </dgm:prSet>
      <dgm:spPr/>
    </dgm:pt>
    <dgm:pt modelId="{B8093DF7-B29C-45FA-8C79-80B0B6535764}" type="pres">
      <dgm:prSet presAssocID="{C1C078E7-2034-490B-B122-E81B2F952C01}" presName="spNode" presStyleCnt="0"/>
      <dgm:spPr/>
    </dgm:pt>
    <dgm:pt modelId="{96E26221-D190-478D-8248-259540AB711E}" type="pres">
      <dgm:prSet presAssocID="{EEB68CA2-C840-49E3-9828-B8B0333BCA94}" presName="sibTrans" presStyleLbl="sibTrans1D1" presStyleIdx="5" presStyleCnt="6"/>
      <dgm:spPr/>
    </dgm:pt>
  </dgm:ptLst>
  <dgm:cxnLst>
    <dgm:cxn modelId="{6BEF4A25-669C-476F-8A8C-E2ED12044FA9}" srcId="{BA3AB645-83A8-426E-8164-33A1E62B4346}" destId="{19FB5580-6EEE-4A99-A4AE-636B942F063B}" srcOrd="1" destOrd="0" parTransId="{F7AA56DF-CD53-45F7-B652-24E335A03B98}" sibTransId="{57912FE7-9480-4DCE-BBD4-5C6955092AC0}"/>
    <dgm:cxn modelId="{4C731543-7494-4555-8F59-17A31386B08D}" type="presOf" srcId="{EEB68CA2-C840-49E3-9828-B8B0333BCA94}" destId="{96E26221-D190-478D-8248-259540AB711E}" srcOrd="0" destOrd="0" presId="urn:microsoft.com/office/officeart/2005/8/layout/cycle5"/>
    <dgm:cxn modelId="{9E6F5365-FB05-4676-AA0C-68EB886780EB}" type="presOf" srcId="{C556D888-3159-41D2-AC24-BEC6A41CE558}" destId="{752D69DE-2BF7-4238-A08D-0AA4F9E04B4A}" srcOrd="0" destOrd="0" presId="urn:microsoft.com/office/officeart/2005/8/layout/cycle5"/>
    <dgm:cxn modelId="{D9E74D68-EE7E-4F20-8166-827A7E23931B}" type="presOf" srcId="{C1C078E7-2034-490B-B122-E81B2F952C01}" destId="{B3B3A101-094B-463B-A6BC-A2B00633A32F}" srcOrd="0" destOrd="0" presId="urn:microsoft.com/office/officeart/2005/8/layout/cycle5"/>
    <dgm:cxn modelId="{3289056B-B6F0-4836-8E92-4BFC4B0EB8D8}" srcId="{BA3AB645-83A8-426E-8164-33A1E62B4346}" destId="{5FF46BA0-9235-499A-B608-D03D84552628}" srcOrd="2" destOrd="0" parTransId="{B3DD77AC-EC8A-4E0A-B5FC-EB513DE3824D}" sibTransId="{C64327EF-5574-4441-A9BD-7AF8503E59A6}"/>
    <dgm:cxn modelId="{98BFA04B-7440-4A23-B0AB-3DFE69F34A71}" type="presOf" srcId="{19FB5580-6EEE-4A99-A4AE-636B942F063B}" destId="{AE8BD8F0-B069-40F8-8648-2E8AD2C82F8E}" srcOrd="0" destOrd="0" presId="urn:microsoft.com/office/officeart/2005/8/layout/cycle5"/>
    <dgm:cxn modelId="{42C48351-A60C-47ED-A51A-E0C56F268E1A}" type="presOf" srcId="{C082C2B0-213B-4409-B4D6-B8E6164F7431}" destId="{BDC4040B-4F45-4E2B-BC8B-1FAF18FD2679}" srcOrd="0" destOrd="0" presId="urn:microsoft.com/office/officeart/2005/8/layout/cycle5"/>
    <dgm:cxn modelId="{976FD474-5E57-4498-BA3C-A92A0B74BDFA}" type="presOf" srcId="{E4AB8E3A-C065-45A4-983D-DCAEB2ECFB11}" destId="{1D6E8781-1F6C-484F-BA49-B56C8E1CD21D}" srcOrd="0" destOrd="0" presId="urn:microsoft.com/office/officeart/2005/8/layout/cycle5"/>
    <dgm:cxn modelId="{5DF40759-DA6F-4481-8FA5-B88A8E1A45BD}" type="presOf" srcId="{57912FE7-9480-4DCE-BBD4-5C6955092AC0}" destId="{BD079E33-D3CA-4EC6-9563-51454C893290}" srcOrd="0" destOrd="0" presId="urn:microsoft.com/office/officeart/2005/8/layout/cycle5"/>
    <dgm:cxn modelId="{C2F5D688-3AD8-4B48-8166-67FB62DC089B}" srcId="{BA3AB645-83A8-426E-8164-33A1E62B4346}" destId="{CB491A99-8560-4157-9D19-2236849714DA}" srcOrd="3" destOrd="0" parTransId="{8DFE162D-17EF-478F-B520-5846EAC8BDCA}" sibTransId="{682FC469-BDD1-4CD4-8A3C-ACAE037B3162}"/>
    <dgm:cxn modelId="{21DF358F-E08E-4D45-899B-CC990C65C81D}" type="presOf" srcId="{E2848ABC-F92E-4439-BC9B-E1C7B6EA26F2}" destId="{CB93FDDA-6E4A-425F-85D9-F406EE64A1D7}" srcOrd="0" destOrd="0" presId="urn:microsoft.com/office/officeart/2005/8/layout/cycle5"/>
    <dgm:cxn modelId="{FDFD5C99-8498-437D-84E4-745A31BCFB7D}" srcId="{BA3AB645-83A8-426E-8164-33A1E62B4346}" destId="{C1C078E7-2034-490B-B122-E81B2F952C01}" srcOrd="5" destOrd="0" parTransId="{AD76960E-95A0-4AE7-AC23-5786911C3F5C}" sibTransId="{EEB68CA2-C840-49E3-9828-B8B0333BCA94}"/>
    <dgm:cxn modelId="{034175B4-FE61-45FD-8492-DA5353929C84}" type="presOf" srcId="{C64327EF-5574-4441-A9BD-7AF8503E59A6}" destId="{D6D06AD3-A73B-4A4B-945E-F41281EC5843}" srcOrd="0" destOrd="0" presId="urn:microsoft.com/office/officeart/2005/8/layout/cycle5"/>
    <dgm:cxn modelId="{F06087B4-906A-4138-9268-B1A0C1311450}" type="presOf" srcId="{682FC469-BDD1-4CD4-8A3C-ACAE037B3162}" destId="{B1ADA7BE-F55B-4AA5-98F5-8447F80DEF17}" srcOrd="0" destOrd="0" presId="urn:microsoft.com/office/officeart/2005/8/layout/cycle5"/>
    <dgm:cxn modelId="{DC49CFC1-6ACF-41F7-8A3F-12AA9DB32B9C}" type="presOf" srcId="{5FF46BA0-9235-499A-B608-D03D84552628}" destId="{68E9993F-279A-4D8A-93AF-2947F0A08E03}" srcOrd="0" destOrd="0" presId="urn:microsoft.com/office/officeart/2005/8/layout/cycle5"/>
    <dgm:cxn modelId="{866F01D4-89BF-45BC-B788-4DF7E380B52A}" srcId="{BA3AB645-83A8-426E-8164-33A1E62B4346}" destId="{C082C2B0-213B-4409-B4D6-B8E6164F7431}" srcOrd="4" destOrd="0" parTransId="{13B63468-7729-4F67-9B3E-E9830BF7E961}" sibTransId="{C556D888-3159-41D2-AC24-BEC6A41CE558}"/>
    <dgm:cxn modelId="{C72B34EE-2621-48E9-8AF0-D7B84212077C}" type="presOf" srcId="{BA3AB645-83A8-426E-8164-33A1E62B4346}" destId="{DEC9DE55-75B5-4702-B258-41CE1DF0B843}" srcOrd="0" destOrd="0" presId="urn:microsoft.com/office/officeart/2005/8/layout/cycle5"/>
    <dgm:cxn modelId="{C64FB0F5-B136-49BC-AB46-A9F258E781C3}" srcId="{BA3AB645-83A8-426E-8164-33A1E62B4346}" destId="{E2848ABC-F92E-4439-BC9B-E1C7B6EA26F2}" srcOrd="0" destOrd="0" parTransId="{A708EBF2-0AE1-4786-802A-BE83B8A00407}" sibTransId="{E4AB8E3A-C065-45A4-983D-DCAEB2ECFB11}"/>
    <dgm:cxn modelId="{987456F6-EBBE-40F3-A550-6CB9248C7EC9}" type="presOf" srcId="{CB491A99-8560-4157-9D19-2236849714DA}" destId="{3893C885-B880-40DC-93DB-A6F785845D06}" srcOrd="0" destOrd="0" presId="urn:microsoft.com/office/officeart/2005/8/layout/cycle5"/>
    <dgm:cxn modelId="{ECC51FE1-07CA-4FFE-9EFF-FEFCB6C2A04D}" type="presParOf" srcId="{DEC9DE55-75B5-4702-B258-41CE1DF0B843}" destId="{CB93FDDA-6E4A-425F-85D9-F406EE64A1D7}" srcOrd="0" destOrd="0" presId="urn:microsoft.com/office/officeart/2005/8/layout/cycle5"/>
    <dgm:cxn modelId="{FAB50061-02E2-4863-8E21-AC5A172A0B4F}" type="presParOf" srcId="{DEC9DE55-75B5-4702-B258-41CE1DF0B843}" destId="{2A6AEBB4-95C8-4C3D-9AA0-DC49D5974CF9}" srcOrd="1" destOrd="0" presId="urn:microsoft.com/office/officeart/2005/8/layout/cycle5"/>
    <dgm:cxn modelId="{E9DE3E5F-44C9-479C-900D-F461D9472223}" type="presParOf" srcId="{DEC9DE55-75B5-4702-B258-41CE1DF0B843}" destId="{1D6E8781-1F6C-484F-BA49-B56C8E1CD21D}" srcOrd="2" destOrd="0" presId="urn:microsoft.com/office/officeart/2005/8/layout/cycle5"/>
    <dgm:cxn modelId="{3F460666-8CA2-4249-9D82-115FB4CEF421}" type="presParOf" srcId="{DEC9DE55-75B5-4702-B258-41CE1DF0B843}" destId="{AE8BD8F0-B069-40F8-8648-2E8AD2C82F8E}" srcOrd="3" destOrd="0" presId="urn:microsoft.com/office/officeart/2005/8/layout/cycle5"/>
    <dgm:cxn modelId="{50958B85-27F6-4CEF-AA97-91D60477E2CD}" type="presParOf" srcId="{DEC9DE55-75B5-4702-B258-41CE1DF0B843}" destId="{50F22E5F-39FD-4C39-9E88-F70AAF5E35C4}" srcOrd="4" destOrd="0" presId="urn:microsoft.com/office/officeart/2005/8/layout/cycle5"/>
    <dgm:cxn modelId="{A30CC201-20A9-444B-A9A5-45F88F0110A3}" type="presParOf" srcId="{DEC9DE55-75B5-4702-B258-41CE1DF0B843}" destId="{BD079E33-D3CA-4EC6-9563-51454C893290}" srcOrd="5" destOrd="0" presId="urn:microsoft.com/office/officeart/2005/8/layout/cycle5"/>
    <dgm:cxn modelId="{02C1A5B2-9D07-4547-8F12-E17F4B8093D4}" type="presParOf" srcId="{DEC9DE55-75B5-4702-B258-41CE1DF0B843}" destId="{68E9993F-279A-4D8A-93AF-2947F0A08E03}" srcOrd="6" destOrd="0" presId="urn:microsoft.com/office/officeart/2005/8/layout/cycle5"/>
    <dgm:cxn modelId="{3B7B3688-2DC5-41BD-B8B2-106105366426}" type="presParOf" srcId="{DEC9DE55-75B5-4702-B258-41CE1DF0B843}" destId="{5E606DA4-ADF7-429A-88CB-ABC4CAADD1D4}" srcOrd="7" destOrd="0" presId="urn:microsoft.com/office/officeart/2005/8/layout/cycle5"/>
    <dgm:cxn modelId="{B281BC70-8074-49F2-8307-BEEEF9B00541}" type="presParOf" srcId="{DEC9DE55-75B5-4702-B258-41CE1DF0B843}" destId="{D6D06AD3-A73B-4A4B-945E-F41281EC5843}" srcOrd="8" destOrd="0" presId="urn:microsoft.com/office/officeart/2005/8/layout/cycle5"/>
    <dgm:cxn modelId="{6DF0A569-7C15-42DE-BBDD-36BA6712B70B}" type="presParOf" srcId="{DEC9DE55-75B5-4702-B258-41CE1DF0B843}" destId="{3893C885-B880-40DC-93DB-A6F785845D06}" srcOrd="9" destOrd="0" presId="urn:microsoft.com/office/officeart/2005/8/layout/cycle5"/>
    <dgm:cxn modelId="{CED71E65-A894-4E71-9AC7-3F095BD382EE}" type="presParOf" srcId="{DEC9DE55-75B5-4702-B258-41CE1DF0B843}" destId="{C4EE1AC9-686B-4132-973F-A6C11D116925}" srcOrd="10" destOrd="0" presId="urn:microsoft.com/office/officeart/2005/8/layout/cycle5"/>
    <dgm:cxn modelId="{61E0EF15-1A54-4E1B-A2B0-6E20F1EC9699}" type="presParOf" srcId="{DEC9DE55-75B5-4702-B258-41CE1DF0B843}" destId="{B1ADA7BE-F55B-4AA5-98F5-8447F80DEF17}" srcOrd="11" destOrd="0" presId="urn:microsoft.com/office/officeart/2005/8/layout/cycle5"/>
    <dgm:cxn modelId="{4EC2C365-5FD7-4EDB-A65B-C676D7C0145F}" type="presParOf" srcId="{DEC9DE55-75B5-4702-B258-41CE1DF0B843}" destId="{BDC4040B-4F45-4E2B-BC8B-1FAF18FD2679}" srcOrd="12" destOrd="0" presId="urn:microsoft.com/office/officeart/2005/8/layout/cycle5"/>
    <dgm:cxn modelId="{21D59CA3-5049-4501-9BB4-EBC6B1BD389C}" type="presParOf" srcId="{DEC9DE55-75B5-4702-B258-41CE1DF0B843}" destId="{A566FB2C-BEA3-4804-9CAF-1F71B15DE011}" srcOrd="13" destOrd="0" presId="urn:microsoft.com/office/officeart/2005/8/layout/cycle5"/>
    <dgm:cxn modelId="{C6887D18-6A82-43AA-A06C-D23F88769640}" type="presParOf" srcId="{DEC9DE55-75B5-4702-B258-41CE1DF0B843}" destId="{752D69DE-2BF7-4238-A08D-0AA4F9E04B4A}" srcOrd="14" destOrd="0" presId="urn:microsoft.com/office/officeart/2005/8/layout/cycle5"/>
    <dgm:cxn modelId="{2AC5A075-9645-494F-BD46-476915D9F532}" type="presParOf" srcId="{DEC9DE55-75B5-4702-B258-41CE1DF0B843}" destId="{B3B3A101-094B-463B-A6BC-A2B00633A32F}" srcOrd="15" destOrd="0" presId="urn:microsoft.com/office/officeart/2005/8/layout/cycle5"/>
    <dgm:cxn modelId="{FAC6B57D-E231-4858-AC6C-32B73D890414}" type="presParOf" srcId="{DEC9DE55-75B5-4702-B258-41CE1DF0B843}" destId="{B8093DF7-B29C-45FA-8C79-80B0B6535764}" srcOrd="16" destOrd="0" presId="urn:microsoft.com/office/officeart/2005/8/layout/cycle5"/>
    <dgm:cxn modelId="{2C02CFC9-B10C-4D32-A50D-5D6B91A431C3}" type="presParOf" srcId="{DEC9DE55-75B5-4702-B258-41CE1DF0B843}" destId="{96E26221-D190-478D-8248-259540AB711E}" srcOrd="17"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3FDDA-6E4A-425F-85D9-F406EE64A1D7}">
      <dsp:nvSpPr>
        <dsp:cNvPr id="0" name=""/>
        <dsp:cNvSpPr/>
      </dsp:nvSpPr>
      <dsp:spPr>
        <a:xfrm>
          <a:off x="2663217" y="64092"/>
          <a:ext cx="2560265" cy="718734"/>
        </a:xfrm>
        <a:prstGeom prst="roundRect">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Planning</a:t>
          </a:r>
        </a:p>
      </dsp:txBody>
      <dsp:txXfrm>
        <a:off x="2698303" y="99178"/>
        <a:ext cx="2490093" cy="648562"/>
      </dsp:txXfrm>
    </dsp:sp>
    <dsp:sp modelId="{1D6E8781-1F6C-484F-BA49-B56C8E1CD21D}">
      <dsp:nvSpPr>
        <dsp:cNvPr id="0" name=""/>
        <dsp:cNvSpPr/>
      </dsp:nvSpPr>
      <dsp:spPr>
        <a:xfrm>
          <a:off x="1833448" y="637429"/>
          <a:ext cx="3972730" cy="3972730"/>
        </a:xfrm>
        <a:custGeom>
          <a:avLst/>
          <a:gdLst/>
          <a:ahLst/>
          <a:cxnLst/>
          <a:rect l="0" t="0" r="0" b="0"/>
          <a:pathLst>
            <a:path>
              <a:moveTo>
                <a:pt x="2832896" y="189414"/>
              </a:moveTo>
              <a:arcTo wR="1986365" hR="1986365" stAng="17713488" swAng="573024"/>
            </a:path>
          </a:pathLst>
        </a:custGeom>
        <a:noFill/>
        <a:ln w="6350" cap="flat" cmpd="sng" algn="ctr">
          <a:solidFill>
            <a:schemeClr val="accent5">
              <a:hueOff val="0"/>
              <a:satOff val="0"/>
              <a:lumOff val="0"/>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AE8BD8F0-B069-40F8-8648-2E8AD2C82F8E}">
      <dsp:nvSpPr>
        <dsp:cNvPr id="0" name=""/>
        <dsp:cNvSpPr/>
      </dsp:nvSpPr>
      <dsp:spPr>
        <a:xfrm>
          <a:off x="4383460" y="1057275"/>
          <a:ext cx="2560265" cy="718734"/>
        </a:xfrm>
        <a:prstGeom prst="roundRect">
          <a:avLst/>
        </a:prstGeom>
        <a:solidFill>
          <a:schemeClr val="accent5">
            <a:hueOff val="-1351709"/>
            <a:satOff val="-3484"/>
            <a:lumOff val="-235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Defining</a:t>
          </a:r>
        </a:p>
      </dsp:txBody>
      <dsp:txXfrm>
        <a:off x="4418546" y="1092361"/>
        <a:ext cx="2490093" cy="648562"/>
      </dsp:txXfrm>
    </dsp:sp>
    <dsp:sp modelId="{BD079E33-D3CA-4EC6-9563-51454C893290}">
      <dsp:nvSpPr>
        <dsp:cNvPr id="0" name=""/>
        <dsp:cNvSpPr/>
      </dsp:nvSpPr>
      <dsp:spPr>
        <a:xfrm>
          <a:off x="1956984" y="423459"/>
          <a:ext cx="3972730" cy="3972730"/>
        </a:xfrm>
        <a:custGeom>
          <a:avLst/>
          <a:gdLst/>
          <a:ahLst/>
          <a:cxnLst/>
          <a:rect l="0" t="0" r="0" b="0"/>
          <a:pathLst>
            <a:path>
              <a:moveTo>
                <a:pt x="3934260" y="1597327"/>
              </a:moveTo>
              <a:arcTo wR="1986365" hR="1986365" stAng="20922322" swAng="1355356"/>
            </a:path>
          </a:pathLst>
        </a:custGeom>
        <a:noFill/>
        <a:ln w="6350" cap="flat" cmpd="sng" algn="ctr">
          <a:solidFill>
            <a:schemeClr val="accent5">
              <a:hueOff val="-1351709"/>
              <a:satOff val="-3484"/>
              <a:lumOff val="-2353"/>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68E9993F-279A-4D8A-93AF-2947F0A08E03}">
      <dsp:nvSpPr>
        <dsp:cNvPr id="0" name=""/>
        <dsp:cNvSpPr/>
      </dsp:nvSpPr>
      <dsp:spPr>
        <a:xfrm>
          <a:off x="4383460" y="3043640"/>
          <a:ext cx="2560265" cy="718734"/>
        </a:xfrm>
        <a:prstGeom prst="roundRect">
          <a:avLst/>
        </a:prstGeom>
        <a:solidFill>
          <a:schemeClr val="accent5">
            <a:hueOff val="-2703417"/>
            <a:satOff val="-6968"/>
            <a:lumOff val="-470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Designing</a:t>
          </a:r>
        </a:p>
      </dsp:txBody>
      <dsp:txXfrm>
        <a:off x="4418546" y="3078726"/>
        <a:ext cx="2490093" cy="648562"/>
      </dsp:txXfrm>
    </dsp:sp>
    <dsp:sp modelId="{D6D06AD3-A73B-4A4B-945E-F41281EC5843}">
      <dsp:nvSpPr>
        <dsp:cNvPr id="0" name=""/>
        <dsp:cNvSpPr/>
      </dsp:nvSpPr>
      <dsp:spPr>
        <a:xfrm>
          <a:off x="1833448" y="209489"/>
          <a:ext cx="3972730" cy="3972730"/>
        </a:xfrm>
        <a:custGeom>
          <a:avLst/>
          <a:gdLst/>
          <a:ahLst/>
          <a:cxnLst/>
          <a:rect l="0" t="0" r="0" b="0"/>
          <a:pathLst>
            <a:path>
              <a:moveTo>
                <a:pt x="3119304" y="3617958"/>
              </a:moveTo>
              <a:arcTo wR="1986365" hR="1986365" stAng="3313488" swAng="573024"/>
            </a:path>
          </a:pathLst>
        </a:custGeom>
        <a:noFill/>
        <a:ln w="6350" cap="flat" cmpd="sng" algn="ctr">
          <a:solidFill>
            <a:schemeClr val="accent5">
              <a:hueOff val="-2703417"/>
              <a:satOff val="-6968"/>
              <a:lumOff val="-4706"/>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3893C885-B880-40DC-93DB-A6F785845D06}">
      <dsp:nvSpPr>
        <dsp:cNvPr id="0" name=""/>
        <dsp:cNvSpPr/>
      </dsp:nvSpPr>
      <dsp:spPr>
        <a:xfrm>
          <a:off x="2663217" y="4036822"/>
          <a:ext cx="2560265" cy="718734"/>
        </a:xfrm>
        <a:prstGeom prst="roundRect">
          <a:avLst/>
        </a:prstGeom>
        <a:solidFill>
          <a:schemeClr val="accent5">
            <a:hueOff val="-4055126"/>
            <a:satOff val="-10451"/>
            <a:lumOff val="-705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Building</a:t>
          </a:r>
        </a:p>
      </dsp:txBody>
      <dsp:txXfrm>
        <a:off x="2698303" y="4071908"/>
        <a:ext cx="2490093" cy="648562"/>
      </dsp:txXfrm>
    </dsp:sp>
    <dsp:sp modelId="{B1ADA7BE-F55B-4AA5-98F5-8447F80DEF17}">
      <dsp:nvSpPr>
        <dsp:cNvPr id="0" name=""/>
        <dsp:cNvSpPr/>
      </dsp:nvSpPr>
      <dsp:spPr>
        <a:xfrm>
          <a:off x="2080520" y="209489"/>
          <a:ext cx="3972730" cy="3972730"/>
        </a:xfrm>
        <a:custGeom>
          <a:avLst/>
          <a:gdLst/>
          <a:ahLst/>
          <a:cxnLst/>
          <a:rect l="0" t="0" r="0" b="0"/>
          <a:pathLst>
            <a:path>
              <a:moveTo>
                <a:pt x="1139834" y="3783316"/>
              </a:moveTo>
              <a:arcTo wR="1986365" hR="1986365" stAng="6913488" swAng="573024"/>
            </a:path>
          </a:pathLst>
        </a:custGeom>
        <a:noFill/>
        <a:ln w="6350" cap="flat" cmpd="sng" algn="ctr">
          <a:solidFill>
            <a:schemeClr val="accent5">
              <a:hueOff val="-4055126"/>
              <a:satOff val="-10451"/>
              <a:lumOff val="-7059"/>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BDC4040B-4F45-4E2B-BC8B-1FAF18FD2679}">
      <dsp:nvSpPr>
        <dsp:cNvPr id="0" name=""/>
        <dsp:cNvSpPr/>
      </dsp:nvSpPr>
      <dsp:spPr>
        <a:xfrm>
          <a:off x="942974" y="3043640"/>
          <a:ext cx="2560265" cy="718734"/>
        </a:xfrm>
        <a:prstGeom prst="roundRect">
          <a:avLst/>
        </a:prstGeom>
        <a:solidFill>
          <a:schemeClr val="accent5">
            <a:hueOff val="-5406834"/>
            <a:satOff val="-13935"/>
            <a:lumOff val="-941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Testing</a:t>
          </a:r>
        </a:p>
      </dsp:txBody>
      <dsp:txXfrm>
        <a:off x="978060" y="3078726"/>
        <a:ext cx="2490093" cy="648562"/>
      </dsp:txXfrm>
    </dsp:sp>
    <dsp:sp modelId="{752D69DE-2BF7-4238-A08D-0AA4F9E04B4A}">
      <dsp:nvSpPr>
        <dsp:cNvPr id="0" name=""/>
        <dsp:cNvSpPr/>
      </dsp:nvSpPr>
      <dsp:spPr>
        <a:xfrm>
          <a:off x="1956984" y="423459"/>
          <a:ext cx="3972730" cy="3972730"/>
        </a:xfrm>
        <a:custGeom>
          <a:avLst/>
          <a:gdLst/>
          <a:ahLst/>
          <a:cxnLst/>
          <a:rect l="0" t="0" r="0" b="0"/>
          <a:pathLst>
            <a:path>
              <a:moveTo>
                <a:pt x="38469" y="2375403"/>
              </a:moveTo>
              <a:arcTo wR="1986365" hR="1986365" stAng="10122322" swAng="1355356"/>
            </a:path>
          </a:pathLst>
        </a:custGeom>
        <a:noFill/>
        <a:ln w="6350" cap="flat" cmpd="sng" algn="ctr">
          <a:solidFill>
            <a:schemeClr val="accent5">
              <a:hueOff val="-5406834"/>
              <a:satOff val="-13935"/>
              <a:lumOff val="-9412"/>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B3B3A101-094B-463B-A6BC-A2B00633A32F}">
      <dsp:nvSpPr>
        <dsp:cNvPr id="0" name=""/>
        <dsp:cNvSpPr/>
      </dsp:nvSpPr>
      <dsp:spPr>
        <a:xfrm>
          <a:off x="942974" y="1057275"/>
          <a:ext cx="2560265" cy="718734"/>
        </a:xfrm>
        <a:prstGeom prst="roundRect">
          <a:avLst/>
        </a:prstGeom>
        <a:solidFill>
          <a:schemeClr val="accent5">
            <a:hueOff val="-6758543"/>
            <a:satOff val="-17419"/>
            <a:lumOff val="-1176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1" kern="1200" dirty="0">
              <a:solidFill>
                <a:schemeClr val="tx1"/>
              </a:solidFill>
              <a:latin typeface="Times New Roman" panose="02020603050405020304" pitchFamily="18" charset="0"/>
              <a:cs typeface="Times New Roman" panose="02020603050405020304" pitchFamily="18" charset="0"/>
            </a:rPr>
            <a:t>Deployment</a:t>
          </a:r>
        </a:p>
      </dsp:txBody>
      <dsp:txXfrm>
        <a:off x="978060" y="1092361"/>
        <a:ext cx="2490093" cy="648562"/>
      </dsp:txXfrm>
    </dsp:sp>
    <dsp:sp modelId="{96E26221-D190-478D-8248-259540AB711E}">
      <dsp:nvSpPr>
        <dsp:cNvPr id="0" name=""/>
        <dsp:cNvSpPr/>
      </dsp:nvSpPr>
      <dsp:spPr>
        <a:xfrm>
          <a:off x="2080520" y="637429"/>
          <a:ext cx="3972730" cy="3972730"/>
        </a:xfrm>
        <a:custGeom>
          <a:avLst/>
          <a:gdLst/>
          <a:ahLst/>
          <a:cxnLst/>
          <a:rect l="0" t="0" r="0" b="0"/>
          <a:pathLst>
            <a:path>
              <a:moveTo>
                <a:pt x="853425" y="354772"/>
              </a:moveTo>
              <a:arcTo wR="1986365" hR="1986365" stAng="14113488" swAng="573024"/>
            </a:path>
          </a:pathLst>
        </a:custGeom>
        <a:noFill/>
        <a:ln w="6350" cap="flat" cmpd="sng" algn="ctr">
          <a:solidFill>
            <a:schemeClr val="accent5">
              <a:hueOff val="-6758543"/>
              <a:satOff val="-17419"/>
              <a:lumOff val="-11765"/>
              <a:alphaOff val="0"/>
            </a:schemeClr>
          </a:solidFill>
          <a:prstDash val="solid"/>
          <a:miter lim="800000"/>
          <a:tailEnd type="arrow"/>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210203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1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p1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1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p1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p1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p2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8" name="Google Shape;258;p2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2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2" name="Google Shape;272;p2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p2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3" name="Google Shape;293;p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 name="Google Shape;134;p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9D185-CF04-4CFF-9A44-E4A061AB7C58}"/>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FA72ED07-3F72-4A54-975A-E298D3A39E21}"/>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6806486-7176-490E-B28E-365334B37995}"/>
              </a:ext>
            </a:extLst>
          </p:cNvPr>
          <p:cNvSpPr>
            <a:spLocks noGrp="1"/>
          </p:cNvSpPr>
          <p:nvPr>
            <p:ph type="dt" sz="half" idx="10"/>
          </p:nvPr>
        </p:nvSpPr>
        <p:spPr/>
        <p:txBody>
          <a:bodyPr/>
          <a:lstStyle/>
          <a:p>
            <a:endParaRPr lang="en-IN"/>
          </a:p>
        </p:txBody>
      </p:sp>
      <p:sp>
        <p:nvSpPr>
          <p:cNvPr id="6" name="Slide Number Placeholder 5">
            <a:extLst>
              <a:ext uri="{FF2B5EF4-FFF2-40B4-BE49-F238E27FC236}">
                <a16:creationId xmlns:a16="http://schemas.microsoft.com/office/drawing/2014/main" id="{64031A9F-240B-4E59-A32F-1107979BE74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920780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8290F-1932-4C54-9378-A8B8EB777DF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0F41D10-6DB4-4BD8-A19C-D41B1C470FE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DD9C998-FF16-4555-A209-937E92F8F7BF}"/>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2CE769ED-AC85-4896-846E-63B64009E0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37B9F2-2E8D-4F4F-9988-D6E2F7ED77A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671387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4805E1-09BA-4BDC-80CB-3C85AA264E86}"/>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FA8925-F68C-401C-8A72-040733FB512B}"/>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F50ED0-2E26-4146-89C7-ABCBF3A8D4DD}"/>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D9DA4433-0008-4D63-88C4-656C2FF924D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059DF5-30BF-4480-A447-281A5FF12A9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655030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4E3C2-F24F-45AD-8DD1-7A273CCCA8D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9857CFD-7507-4C2B-83A8-3CCCC01CB5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AF6F52D-91E6-460B-B04F-3DA5AE07EF5C}"/>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1E8787A2-72CA-4FCC-A04D-A50C5538C3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6D1499-DF83-421D-8EDA-F3B3EE36D64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980506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77302-9B80-4378-A1D5-D961A2830CA3}"/>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1187B8B-D20B-432D-B1E6-D0E9E777D733}"/>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AE0E-4CB1-4541-B125-9A7103555EA5}"/>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36AB435A-3635-4A48-9C8E-53763283777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C5EA70A-1A56-499F-A618-19D96A201C9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965101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9F442-AF38-46C0-8551-4C2B607D88B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4E801A-4B55-410F-8DEE-208F723CFB39}"/>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9291EAC-8751-47A5-B343-8649BC479C25}"/>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CD0A8E7-6AFD-4538-B2CD-CE9C2E15B85F}"/>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376FD1D6-9AC9-4CBC-81C4-EF63B5D3D32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FA680FB-82A5-4CB0-B6A2-4CD82256AFB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060730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0646D-E8A2-4C6B-ADAD-4837C61FB274}"/>
              </a:ext>
            </a:extLst>
          </p:cNvPr>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E672FFB-7079-48AC-9D0E-4009291B57F8}"/>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A20F315C-F7FA-4F9A-B235-CCDEEF14FF85}"/>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81F839A-C45D-4558-8736-B4C75E798E06}"/>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6A36F4E9-83B9-4198-9043-6C8B002AC902}"/>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D8E11F7-BDCB-4BAC-A509-E63B3827F025}"/>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F547BB6E-6B20-4667-A22A-0E48018E4CD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F0B25A2-3DB4-4AA3-B079-C6E3E094288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055344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98C08-D070-46DA-81B0-FE66095D0BB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F8A61D7-2152-456B-A13C-208CEBF79241}"/>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92B2FABE-23BD-4F1A-9F80-E3E81134188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0117CBA-8771-4C3E-B5AA-20740D722C6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84005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63A9BF-22F4-4F64-858D-415BC269B5C0}"/>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ABE8D9E2-68EA-4590-9DC4-93DA5CA41CC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3E12C47-9213-4C13-913F-E1F722B8340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2526981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5C333-E352-4AC5-9895-9261B2E42D6F}"/>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4A91500-69E3-4E4A-86E8-1A3556A19E70}"/>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D957C05-353C-4D60-A338-6CA30B8D1974}"/>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87F24278-E468-4D89-A2FF-840CC180B5BE}"/>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7814303D-14A5-4DEB-8A12-8BAEEBBB7E2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28266E4-090F-4769-8ED2-A43B63855C8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17559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68B9C-4875-4CD2-A10C-78097473B65A}"/>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9C2AFD3-6A98-44ED-9E8F-B6A7178C784A}"/>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IN"/>
          </a:p>
        </p:txBody>
      </p:sp>
      <p:sp>
        <p:nvSpPr>
          <p:cNvPr id="4" name="Text Placeholder 3">
            <a:extLst>
              <a:ext uri="{FF2B5EF4-FFF2-40B4-BE49-F238E27FC236}">
                <a16:creationId xmlns:a16="http://schemas.microsoft.com/office/drawing/2014/main" id="{F9060ACF-EBD6-4C6D-B1E3-78EBE4BA5559}"/>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FBA94BDC-96D1-4A65-9F2A-99F25858C9B1}"/>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AF03F9EA-6E86-49A2-B623-67518C59DE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F7EC262-27F3-469A-92A6-38BB21B9662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406815422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CCEBF-DE70-4F4C-AF03-D68C1F12CEE8}"/>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17EAB3C-8458-4C86-8405-CAA522E5A697}"/>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4" name="Date Placeholder 3">
            <a:extLst>
              <a:ext uri="{FF2B5EF4-FFF2-40B4-BE49-F238E27FC236}">
                <a16:creationId xmlns:a16="http://schemas.microsoft.com/office/drawing/2014/main" id="{CB6B69E1-275C-4C22-B208-6A6C8E00C748}"/>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id="{346A49B3-B9DE-458B-A0D5-1C5F9FA81810}"/>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CDCC83F-CE8E-42CB-A254-DA284B0A7F2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n-IN" smtClean="0"/>
              <a:t>‹#›</a:t>
            </a:fld>
            <a:endParaRPr lang="en-IN"/>
          </a:p>
        </p:txBody>
      </p:sp>
      <p:pic>
        <p:nvPicPr>
          <p:cNvPr id="7" name="Picture 6">
            <a:extLst>
              <a:ext uri="{FF2B5EF4-FFF2-40B4-BE49-F238E27FC236}">
                <a16:creationId xmlns:a16="http://schemas.microsoft.com/office/drawing/2014/main" id="{BDE7C3E3-A88A-428D-AA70-F2EC7EF96FC6}"/>
              </a:ext>
            </a:extLst>
          </p:cNvPr>
          <p:cNvPicPr>
            <a:picLocks noChangeAspect="1"/>
          </p:cNvPicPr>
          <p:nvPr/>
        </p:nvPicPr>
        <p:blipFill rotWithShape="1">
          <a:blip r:embed="rId13">
            <a:extLst>
              <a:ext uri="{28A0092B-C50C-407E-A947-70E740481C1C}">
                <a14:useLocalDpi xmlns:a14="http://schemas.microsoft.com/office/drawing/2010/main" val="0"/>
              </a:ext>
            </a:extLst>
          </a:blip>
          <a:srcRect l="46579" t="3573" r="1364" b="68230"/>
          <a:stretch/>
        </p:blipFill>
        <p:spPr>
          <a:xfrm>
            <a:off x="7211289" y="46178"/>
            <a:ext cx="1898074" cy="803564"/>
          </a:xfrm>
          <a:prstGeom prst="rect">
            <a:avLst/>
          </a:prstGeom>
        </p:spPr>
      </p:pic>
      <p:pic>
        <p:nvPicPr>
          <p:cNvPr id="8" name="Picture 7">
            <a:extLst>
              <a:ext uri="{FF2B5EF4-FFF2-40B4-BE49-F238E27FC236}">
                <a16:creationId xmlns:a16="http://schemas.microsoft.com/office/drawing/2014/main" id="{868188E1-9005-48F5-9923-44620F146150}"/>
              </a:ext>
            </a:extLst>
          </p:cNvPr>
          <p:cNvPicPr>
            <a:picLocks noChangeAspect="1"/>
          </p:cNvPicPr>
          <p:nvPr/>
        </p:nvPicPr>
        <p:blipFill rotWithShape="1">
          <a:blip r:embed="rId14">
            <a:extLst>
              <a:ext uri="{28A0092B-C50C-407E-A947-70E740481C1C}">
                <a14:useLocalDpi xmlns:a14="http://schemas.microsoft.com/office/drawing/2010/main" val="0"/>
              </a:ext>
            </a:extLst>
          </a:blip>
          <a:srcRect t="87835"/>
          <a:stretch/>
        </p:blipFill>
        <p:spPr>
          <a:xfrm>
            <a:off x="0" y="6511282"/>
            <a:ext cx="4572000" cy="346718"/>
          </a:xfrm>
          <a:prstGeom prst="rect">
            <a:avLst/>
          </a:prstGeom>
        </p:spPr>
      </p:pic>
      <p:pic>
        <p:nvPicPr>
          <p:cNvPr id="9" name="Picture 8">
            <a:extLst>
              <a:ext uri="{FF2B5EF4-FFF2-40B4-BE49-F238E27FC236}">
                <a16:creationId xmlns:a16="http://schemas.microsoft.com/office/drawing/2014/main" id="{1F65402E-210C-403D-9B7E-71758966BD55}"/>
              </a:ext>
            </a:extLst>
          </p:cNvPr>
          <p:cNvPicPr>
            <a:picLocks noChangeAspect="1"/>
          </p:cNvPicPr>
          <p:nvPr/>
        </p:nvPicPr>
        <p:blipFill rotWithShape="1">
          <a:blip r:embed="rId15">
            <a:extLst>
              <a:ext uri="{28A0092B-C50C-407E-A947-70E740481C1C}">
                <a14:useLocalDpi xmlns:a14="http://schemas.microsoft.com/office/drawing/2010/main" val="0"/>
              </a:ext>
            </a:extLst>
          </a:blip>
          <a:srcRect t="87511"/>
          <a:stretch/>
        </p:blipFill>
        <p:spPr>
          <a:xfrm>
            <a:off x="4572001" y="6511282"/>
            <a:ext cx="4572000" cy="355954"/>
          </a:xfrm>
          <a:prstGeom prst="rect">
            <a:avLst/>
          </a:prstGeom>
        </p:spPr>
      </p:pic>
      <p:sp>
        <p:nvSpPr>
          <p:cNvPr id="10" name="Footer Placeholder 4">
            <a:extLst>
              <a:ext uri="{FF2B5EF4-FFF2-40B4-BE49-F238E27FC236}">
                <a16:creationId xmlns:a16="http://schemas.microsoft.com/office/drawing/2014/main" id="{9BB65431-2B78-4C49-9357-B2FD070E15D8}"/>
              </a:ext>
            </a:extLst>
          </p:cNvPr>
          <p:cNvSpPr txBox="1">
            <a:spLocks/>
          </p:cNvSpPr>
          <p:nvPr/>
        </p:nvSpPr>
        <p:spPr>
          <a:xfrm>
            <a:off x="3692237" y="6492876"/>
            <a:ext cx="1835727" cy="365125"/>
          </a:xfrm>
          <a:prstGeom prst="rect">
            <a:avLst/>
          </a:prstGeom>
        </p:spPr>
        <p:txBody>
          <a:bodyPr/>
          <a:lstStyle>
            <a:defPPr>
              <a:defRPr lang="en-US"/>
            </a:defPPr>
            <a:lvl1pPr marL="0" algn="l" defTabSz="914400" rtl="0" eaLnBrk="1" latinLnBrk="0" hangingPunct="1">
              <a:defRPr sz="15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25" dirty="0"/>
              <a:t>          www.iadc.ac.in</a:t>
            </a:r>
            <a:endParaRPr lang="en-IN" sz="1125" dirty="0"/>
          </a:p>
        </p:txBody>
      </p:sp>
    </p:spTree>
    <p:extLst>
      <p:ext uri="{BB962C8B-B14F-4D97-AF65-F5344CB8AC3E}">
        <p14:creationId xmlns:p14="http://schemas.microsoft.com/office/powerpoint/2010/main" val="32612505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B5656-19E2-CC72-0CC7-99FEFD9C2614}"/>
              </a:ext>
            </a:extLst>
          </p:cNvPr>
          <p:cNvSpPr>
            <a:spLocks noGrp="1"/>
          </p:cNvSpPr>
          <p:nvPr>
            <p:ph type="title"/>
          </p:nvPr>
        </p:nvSpPr>
        <p:spPr/>
        <p:txBody>
          <a:bodyPr/>
          <a:lstStyle/>
          <a:p>
            <a:r>
              <a:rPr lang="en-US" sz="3600" b="1" dirty="0">
                <a:latin typeface="Times New Roman" panose="02020603050405020304" pitchFamily="18" charset="0"/>
                <a:cs typeface="Times New Roman" panose="02020603050405020304" pitchFamily="18" charset="0"/>
              </a:rPr>
              <a:t>Unit - I</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D0C8446-9E71-7E7B-D2B6-950D6592A30E}"/>
              </a:ext>
            </a:extLst>
          </p:cNvPr>
          <p:cNvSpPr>
            <a:spLocks noGrp="1"/>
          </p:cNvSpPr>
          <p:nvPr>
            <p:ph idx="1"/>
          </p:nvPr>
        </p:nvSpPr>
        <p:spPr>
          <a:xfrm>
            <a:off x="628650" y="1185863"/>
            <a:ext cx="7886700" cy="4991100"/>
          </a:xfrm>
        </p:spPr>
        <p:txBody>
          <a:bodyPr>
            <a:noAutofit/>
          </a:bodyPr>
          <a:lstStyle/>
          <a:p>
            <a:pPr algn="just"/>
            <a:r>
              <a:rPr lang="en-US" sz="2400" dirty="0">
                <a:latin typeface="Times New Roman" panose="02020603050405020304" pitchFamily="18" charset="0"/>
                <a:cs typeface="Times New Roman" panose="02020603050405020304" pitchFamily="18" charset="0"/>
              </a:rPr>
              <a:t>Introduction: Software Products and Software process, Process models: Waterfall modal, Evolutionary Development, Bohemia’s Spiral model, RAD </a:t>
            </a:r>
            <a:r>
              <a:rPr lang="en-US" sz="2400" dirty="0" err="1">
                <a:latin typeface="Times New Roman" panose="02020603050405020304" pitchFamily="18" charset="0"/>
                <a:cs typeface="Times New Roman" panose="02020603050405020304" pitchFamily="18" charset="0"/>
              </a:rPr>
              <a:t>Model,Agile</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Model,Overview</a:t>
            </a:r>
            <a:r>
              <a:rPr lang="en-US" sz="2400" dirty="0">
                <a:latin typeface="Times New Roman" panose="02020603050405020304" pitchFamily="18" charset="0"/>
                <a:cs typeface="Times New Roman" panose="02020603050405020304" pitchFamily="18" charset="0"/>
              </a:rPr>
              <a:t> of risk management, Process </a:t>
            </a:r>
            <a:r>
              <a:rPr lang="en-US" sz="2400" dirty="0" err="1">
                <a:latin typeface="Times New Roman" panose="02020603050405020304" pitchFamily="18" charset="0"/>
                <a:cs typeface="Times New Roman" panose="02020603050405020304" pitchFamily="18" charset="0"/>
              </a:rPr>
              <a:t>visibility,Professional</a:t>
            </a:r>
            <a:r>
              <a:rPr lang="en-US" sz="2400" dirty="0">
                <a:latin typeface="Times New Roman" panose="02020603050405020304" pitchFamily="18" charset="0"/>
                <a:cs typeface="Times New Roman" panose="02020603050405020304" pitchFamily="18" charset="0"/>
              </a:rPr>
              <a:t> responsibility, Computer based system </a:t>
            </a:r>
            <a:r>
              <a:rPr lang="en-US" sz="2400" dirty="0" err="1">
                <a:latin typeface="Times New Roman" panose="02020603050405020304" pitchFamily="18" charset="0"/>
                <a:cs typeface="Times New Roman" panose="02020603050405020304" pitchFamily="18" charset="0"/>
              </a:rPr>
              <a:t>engineering,Systems</a:t>
            </a:r>
            <a:r>
              <a:rPr lang="en-US" sz="2400" dirty="0">
                <a:latin typeface="Times New Roman" panose="02020603050405020304" pitchFamily="18" charset="0"/>
                <a:cs typeface="Times New Roman" panose="02020603050405020304" pitchFamily="18" charset="0"/>
              </a:rPr>
              <a:t> and their environment, system </a:t>
            </a:r>
            <a:r>
              <a:rPr lang="en-US" sz="2400" dirty="0" err="1">
                <a:latin typeface="Times New Roman" panose="02020603050405020304" pitchFamily="18" charset="0"/>
                <a:cs typeface="Times New Roman" panose="02020603050405020304" pitchFamily="18" charset="0"/>
              </a:rPr>
              <a:t>procurement,Sytemn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engoineering</a:t>
            </a:r>
            <a:r>
              <a:rPr lang="en-US" sz="2400" dirty="0">
                <a:latin typeface="Times New Roman" panose="02020603050405020304" pitchFamily="18" charset="0"/>
                <a:cs typeface="Times New Roman" panose="02020603050405020304" pitchFamily="18" charset="0"/>
              </a:rPr>
              <a:t> process, system architecture </a:t>
            </a:r>
            <a:r>
              <a:rPr lang="en-US" sz="2400" dirty="0" err="1">
                <a:latin typeface="Times New Roman" panose="02020603050405020304" pitchFamily="18" charset="0"/>
                <a:cs typeface="Times New Roman" panose="02020603050405020304" pitchFamily="18" charset="0"/>
              </a:rPr>
              <a:t>modelling,Human</a:t>
            </a:r>
            <a:r>
              <a:rPr lang="en-US" sz="2400" dirty="0">
                <a:latin typeface="Times New Roman" panose="02020603050405020304" pitchFamily="18" charset="0"/>
                <a:cs typeface="Times New Roman" panose="02020603050405020304" pitchFamily="18" charset="0"/>
              </a:rPr>
              <a:t> factors, System reliability </a:t>
            </a:r>
            <a:r>
              <a:rPr lang="en-US" sz="2400" dirty="0" err="1">
                <a:latin typeface="Times New Roman" panose="02020603050405020304" pitchFamily="18" charset="0"/>
                <a:cs typeface="Times New Roman" panose="02020603050405020304" pitchFamily="18" charset="0"/>
              </a:rPr>
              <a:t>Engineering.Requirement</a:t>
            </a:r>
            <a:r>
              <a:rPr lang="en-US" sz="2400" dirty="0">
                <a:latin typeface="Times New Roman" panose="02020603050405020304" pitchFamily="18" charset="0"/>
                <a:cs typeface="Times New Roman" panose="02020603050405020304" pitchFamily="18" charset="0"/>
              </a:rPr>
              <a:t> and specifications: The requirement engineering </a:t>
            </a:r>
            <a:r>
              <a:rPr lang="en-US" sz="2400" dirty="0" err="1">
                <a:latin typeface="Times New Roman" panose="02020603050405020304" pitchFamily="18" charset="0"/>
                <a:cs typeface="Times New Roman" panose="02020603050405020304" pitchFamily="18" charset="0"/>
              </a:rPr>
              <a:t>process,The</a:t>
            </a:r>
            <a:r>
              <a:rPr lang="en-US" sz="2400" dirty="0">
                <a:latin typeface="Times New Roman" panose="02020603050405020304" pitchFamily="18" charset="0"/>
                <a:cs typeface="Times New Roman" panose="02020603050405020304" pitchFamily="18" charset="0"/>
              </a:rPr>
              <a:t> Software requirement </a:t>
            </a:r>
            <a:r>
              <a:rPr lang="en-US" sz="2400" dirty="0" err="1">
                <a:latin typeface="Times New Roman" panose="02020603050405020304" pitchFamily="18" charset="0"/>
                <a:cs typeface="Times New Roman" panose="02020603050405020304" pitchFamily="18" charset="0"/>
              </a:rPr>
              <a:t>document,Validation</a:t>
            </a:r>
            <a:r>
              <a:rPr lang="en-US" sz="2400" dirty="0">
                <a:latin typeface="Times New Roman" panose="02020603050405020304" pitchFamily="18" charset="0"/>
                <a:cs typeface="Times New Roman" panose="02020603050405020304" pitchFamily="18" charset="0"/>
              </a:rPr>
              <a:t> of evolution of </a:t>
            </a:r>
            <a:r>
              <a:rPr lang="en-US" sz="2400" dirty="0" err="1">
                <a:latin typeface="Times New Roman" panose="02020603050405020304" pitchFamily="18" charset="0"/>
                <a:cs typeface="Times New Roman" panose="02020603050405020304" pitchFamily="18" charset="0"/>
              </a:rPr>
              <a:t>requirements,Viewpoint</a:t>
            </a:r>
            <a:r>
              <a:rPr lang="en-US" sz="2400" dirty="0">
                <a:latin typeface="Times New Roman" panose="02020603050405020304" pitchFamily="18" charset="0"/>
                <a:cs typeface="Times New Roman" panose="02020603050405020304" pitchFamily="18" charset="0"/>
              </a:rPr>
              <a:t>-oriented &amp;method based </a:t>
            </a:r>
            <a:r>
              <a:rPr lang="en-US" sz="2400" dirty="0" err="1">
                <a:latin typeface="Times New Roman" panose="02020603050405020304" pitchFamily="18" charset="0"/>
                <a:cs typeface="Times New Roman" panose="02020603050405020304" pitchFamily="18" charset="0"/>
              </a:rPr>
              <a:t>analysis,Sytem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contexts,Social</a:t>
            </a:r>
            <a:r>
              <a:rPr lang="en-US" sz="2400" dirty="0">
                <a:latin typeface="Times New Roman" panose="02020603050405020304" pitchFamily="18" charset="0"/>
                <a:cs typeface="Times New Roman" panose="02020603050405020304" pitchFamily="18" charset="0"/>
              </a:rPr>
              <a:t> 7organization </a:t>
            </a:r>
            <a:r>
              <a:rPr lang="en-US" sz="2400" dirty="0" err="1">
                <a:latin typeface="Times New Roman" panose="02020603050405020304" pitchFamily="18" charset="0"/>
                <a:cs typeface="Times New Roman" panose="02020603050405020304" pitchFamily="18" charset="0"/>
              </a:rPr>
              <a:t>factors,data</a:t>
            </a:r>
            <a:r>
              <a:rPr lang="en-US" sz="2400" dirty="0">
                <a:latin typeface="Times New Roman" panose="02020603050405020304" pitchFamily="18" charset="0"/>
                <a:cs typeface="Times New Roman" panose="02020603050405020304" pitchFamily="18" charset="0"/>
              </a:rPr>
              <a:t> flow ,semantic, objects, </a:t>
            </a:r>
            <a:r>
              <a:rPr lang="en-US" sz="2400" dirty="0" err="1">
                <a:latin typeface="Times New Roman" panose="02020603050405020304" pitchFamily="18" charset="0"/>
                <a:cs typeface="Times New Roman" panose="02020603050405020304" pitchFamily="18" charset="0"/>
              </a:rPr>
              <a:t>models,requiremnts</a:t>
            </a:r>
            <a:r>
              <a:rPr lang="en-US" sz="2400" dirty="0">
                <a:latin typeface="Times New Roman" panose="02020603050405020304" pitchFamily="18" charset="0"/>
                <a:cs typeface="Times New Roman" panose="02020603050405020304" pitchFamily="18" charset="0"/>
              </a:rPr>
              <a:t> specification ,functional and non functional requirements.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71045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9"/>
          <p:cNvSpPr/>
          <p:nvPr/>
        </p:nvSpPr>
        <p:spPr>
          <a:xfrm>
            <a:off x="5724128" y="1772816"/>
            <a:ext cx="1728192" cy="360040"/>
          </a:xfrm>
          <a:prstGeom prst="roundRect">
            <a:avLst>
              <a:gd name="adj" fmla="val 16667"/>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2" name="Google Shape;162;p9"/>
          <p:cNvSpPr/>
          <p:nvPr/>
        </p:nvSpPr>
        <p:spPr>
          <a:xfrm>
            <a:off x="1115616" y="1793982"/>
            <a:ext cx="2016224" cy="360040"/>
          </a:xfrm>
          <a:prstGeom prst="roundRect">
            <a:avLst>
              <a:gd name="adj" fmla="val 16667"/>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3" name="Google Shape;163;p9"/>
          <p:cNvSpPr/>
          <p:nvPr/>
        </p:nvSpPr>
        <p:spPr>
          <a:xfrm>
            <a:off x="4644008" y="2132856"/>
            <a:ext cx="3816424" cy="3146648"/>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4" name="Google Shape;164;p9"/>
          <p:cNvSpPr/>
          <p:nvPr/>
        </p:nvSpPr>
        <p:spPr>
          <a:xfrm>
            <a:off x="395536" y="2132856"/>
            <a:ext cx="3672408" cy="3146648"/>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5" name="Google Shape;165;p9"/>
          <p:cNvSpPr txBox="1">
            <a:spLocks noGrp="1"/>
          </p:cNvSpPr>
          <p:nvPr>
            <p:ph type="title"/>
          </p:nvPr>
        </p:nvSpPr>
        <p:spPr>
          <a:xfrm>
            <a:off x="457200" y="274650"/>
            <a:ext cx="69951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Differences between generic and customized software product</a:t>
            </a:r>
            <a:endParaRPr b="1" dirty="0">
              <a:latin typeface="Times New Roman" panose="02020603050405020304" pitchFamily="18" charset="0"/>
              <a:cs typeface="Times New Roman" panose="02020603050405020304" pitchFamily="18" charset="0"/>
            </a:endParaRPr>
          </a:p>
        </p:txBody>
      </p:sp>
      <p:sp>
        <p:nvSpPr>
          <p:cNvPr id="166" name="Google Shape;166;p9"/>
          <p:cNvSpPr txBox="1">
            <a:spLocks noGrp="1"/>
          </p:cNvSpPr>
          <p:nvPr>
            <p:ph type="body" idx="1"/>
          </p:nvPr>
        </p:nvSpPr>
        <p:spPr>
          <a:xfrm>
            <a:off x="1115616" y="1730797"/>
            <a:ext cx="2016224" cy="444077"/>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ct val="100000"/>
              <a:buNone/>
            </a:pPr>
            <a:r>
              <a:rPr lang="en-IN" sz="3200" dirty="0"/>
              <a:t>Generic </a:t>
            </a:r>
            <a:endParaRPr sz="3200" dirty="0"/>
          </a:p>
        </p:txBody>
      </p:sp>
      <p:sp>
        <p:nvSpPr>
          <p:cNvPr id="168" name="Google Shape;168;p9"/>
          <p:cNvSpPr txBox="1">
            <a:spLocks noGrp="1"/>
          </p:cNvSpPr>
          <p:nvPr>
            <p:ph sz="half" idx="2"/>
          </p:nvPr>
        </p:nvSpPr>
        <p:spPr>
          <a:xfrm>
            <a:off x="5580112" y="1797913"/>
            <a:ext cx="2016223" cy="402059"/>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ct val="100000"/>
              <a:buNone/>
            </a:pPr>
            <a:r>
              <a:rPr lang="en-IN" sz="2800" b="1" dirty="0"/>
              <a:t>Customized</a:t>
            </a:r>
            <a:endParaRPr sz="2800" b="1" dirty="0"/>
          </a:p>
        </p:txBody>
      </p:sp>
      <p:sp>
        <p:nvSpPr>
          <p:cNvPr id="167" name="Google Shape;167;p9"/>
          <p:cNvSpPr txBox="1">
            <a:spLocks noGrp="1"/>
          </p:cNvSpPr>
          <p:nvPr>
            <p:ph type="body" sz="quarter" idx="3"/>
          </p:nvPr>
        </p:nvSpPr>
        <p:spPr>
          <a:xfrm>
            <a:off x="457200" y="2174875"/>
            <a:ext cx="3754760" cy="3104629"/>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400"/>
              <a:buChar char="•"/>
            </a:pPr>
            <a:r>
              <a:rPr lang="en-IN" sz="2800" dirty="0"/>
              <a:t>For general audience</a:t>
            </a:r>
            <a:endParaRPr sz="2800" dirty="0"/>
          </a:p>
          <a:p>
            <a:pPr marL="342900" lvl="0" indent="-342900" algn="l" rtl="0">
              <a:spcBef>
                <a:spcPts val="480"/>
              </a:spcBef>
              <a:spcAft>
                <a:spcPts val="0"/>
              </a:spcAft>
              <a:buClr>
                <a:schemeClr val="dk1"/>
              </a:buClr>
              <a:buSzPts val="2400"/>
              <a:buChar char="•"/>
            </a:pPr>
            <a:r>
              <a:rPr lang="en-IN" sz="2800" dirty="0"/>
              <a:t>Tough	</a:t>
            </a:r>
            <a:endParaRPr sz="2800" dirty="0"/>
          </a:p>
          <a:p>
            <a:pPr marL="342900" lvl="0" indent="-342900" algn="l" rtl="0">
              <a:spcBef>
                <a:spcPts val="480"/>
              </a:spcBef>
              <a:spcAft>
                <a:spcPts val="0"/>
              </a:spcAft>
              <a:buClr>
                <a:schemeClr val="dk1"/>
              </a:buClr>
              <a:buSzPts val="2400"/>
              <a:buChar char="•"/>
            </a:pPr>
            <a:r>
              <a:rPr lang="en-IN" sz="2800" dirty="0"/>
              <a:t>Imagine the user</a:t>
            </a:r>
            <a:endParaRPr sz="2800" dirty="0"/>
          </a:p>
          <a:p>
            <a:pPr marL="0" lvl="0" indent="0" algn="l" rtl="0">
              <a:spcBef>
                <a:spcPts val="480"/>
              </a:spcBef>
              <a:spcAft>
                <a:spcPts val="0"/>
              </a:spcAft>
              <a:buClr>
                <a:schemeClr val="dk1"/>
              </a:buClr>
              <a:buSzPts val="2400"/>
              <a:buNone/>
            </a:pPr>
            <a:r>
              <a:rPr lang="en-IN" sz="2800" dirty="0"/>
              <a:t>     requirements.</a:t>
            </a:r>
            <a:endParaRPr sz="2800" dirty="0"/>
          </a:p>
          <a:p>
            <a:pPr marL="342900" lvl="0" indent="-342900" algn="l" rtl="0">
              <a:spcBef>
                <a:spcPts val="480"/>
              </a:spcBef>
              <a:spcAft>
                <a:spcPts val="0"/>
              </a:spcAft>
              <a:buClr>
                <a:schemeClr val="dk1"/>
              </a:buClr>
              <a:buSzPts val="2400"/>
              <a:buChar char="•"/>
            </a:pPr>
            <a:r>
              <a:rPr lang="en-IN" sz="2800" dirty="0"/>
              <a:t>Developer owns the specification.				</a:t>
            </a:r>
            <a:endParaRPr sz="2800" dirty="0"/>
          </a:p>
        </p:txBody>
      </p:sp>
      <p:sp>
        <p:nvSpPr>
          <p:cNvPr id="169" name="Google Shape;169;p9"/>
          <p:cNvSpPr txBox="1">
            <a:spLocks noGrp="1"/>
          </p:cNvSpPr>
          <p:nvPr>
            <p:ph sz="quarter" idx="4"/>
          </p:nvPr>
        </p:nvSpPr>
        <p:spPr>
          <a:xfrm>
            <a:off x="4629150" y="2225069"/>
            <a:ext cx="3887391" cy="3964594"/>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400"/>
              <a:buChar char="•"/>
            </a:pPr>
            <a:r>
              <a:rPr lang="en-IN" sz="2800" b="1" dirty="0"/>
              <a:t>For particular client</a:t>
            </a:r>
            <a:endParaRPr sz="2800" b="1" dirty="0"/>
          </a:p>
          <a:p>
            <a:pPr marL="342900" lvl="0" indent="-342900" algn="l" rtl="0">
              <a:spcBef>
                <a:spcPts val="480"/>
              </a:spcBef>
              <a:spcAft>
                <a:spcPts val="0"/>
              </a:spcAft>
              <a:buClr>
                <a:schemeClr val="dk1"/>
              </a:buClr>
              <a:buSzPts val="2400"/>
              <a:buChar char="•"/>
            </a:pPr>
            <a:r>
              <a:rPr lang="en-IN" sz="2800" b="1" dirty="0"/>
              <a:t>Easy</a:t>
            </a:r>
            <a:endParaRPr sz="2800" b="1" dirty="0"/>
          </a:p>
          <a:p>
            <a:pPr marL="342900" lvl="0" indent="-342900" algn="l" rtl="0">
              <a:spcBef>
                <a:spcPts val="480"/>
              </a:spcBef>
              <a:spcAft>
                <a:spcPts val="0"/>
              </a:spcAft>
              <a:buClr>
                <a:schemeClr val="dk1"/>
              </a:buClr>
              <a:buSzPts val="2400"/>
              <a:buChar char="•"/>
            </a:pPr>
            <a:r>
              <a:rPr lang="en-IN" sz="2800" b="1" dirty="0"/>
              <a:t>Get requirements  from the client.</a:t>
            </a:r>
            <a:endParaRPr sz="2800" b="1" dirty="0"/>
          </a:p>
          <a:p>
            <a:pPr marL="342900" lvl="0" indent="-342900" algn="l" rtl="0">
              <a:spcBef>
                <a:spcPts val="480"/>
              </a:spcBef>
              <a:spcAft>
                <a:spcPts val="0"/>
              </a:spcAft>
              <a:buClr>
                <a:schemeClr val="dk1"/>
              </a:buClr>
              <a:buSzPts val="2400"/>
              <a:buChar char="•"/>
            </a:pPr>
            <a:r>
              <a:rPr lang="en-IN" sz="2800" b="1" dirty="0"/>
              <a:t>Customer owns the specification.</a:t>
            </a:r>
            <a:endParaRPr sz="28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0"/>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SOFTWARE PROCESS</a:t>
            </a:r>
            <a:br>
              <a:rPr lang="en-IN" b="1" dirty="0"/>
            </a:br>
            <a:endParaRPr dirty="0"/>
          </a:p>
        </p:txBody>
      </p:sp>
      <p:sp>
        <p:nvSpPr>
          <p:cNvPr id="176" name="Google Shape;176;p10"/>
          <p:cNvSpPr txBox="1">
            <a:spLocks noGrp="1"/>
          </p:cNvSpPr>
          <p:nvPr>
            <p:ph idx="1"/>
          </p:nvPr>
        </p:nvSpPr>
        <p:spPr>
          <a:xfrm>
            <a:off x="628650" y="1185863"/>
            <a:ext cx="7886700" cy="4991100"/>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Clr>
                <a:schemeClr val="dk1"/>
              </a:buClr>
              <a:buSzPct val="100000"/>
              <a:buChar char="•"/>
            </a:pPr>
            <a:r>
              <a:rPr lang="en-IN" sz="2800" dirty="0"/>
              <a:t>The </a:t>
            </a:r>
            <a:r>
              <a:rPr lang="en-IN" sz="2800" b="1" dirty="0"/>
              <a:t>software process</a:t>
            </a:r>
            <a:r>
              <a:rPr lang="en-IN" sz="2800" dirty="0"/>
              <a:t> is the entire way in which we produce the software. It is the entire journey from the idea of the Software to the final release of it. It includes all the activities that are performed to the form the final Software product, like</a:t>
            </a:r>
            <a:endParaRPr sz="2800" dirty="0"/>
          </a:p>
          <a:p>
            <a:pPr marL="342900" lvl="0" indent="-342900" algn="l" rtl="0">
              <a:spcBef>
                <a:spcPts val="544"/>
              </a:spcBef>
              <a:spcAft>
                <a:spcPts val="0"/>
              </a:spcAft>
              <a:buClr>
                <a:schemeClr val="dk1"/>
              </a:buClr>
              <a:buSzPct val="100000"/>
              <a:buChar char="•"/>
            </a:pPr>
            <a:r>
              <a:rPr lang="en-IN" sz="2800" dirty="0"/>
              <a:t>the requirement analysis, </a:t>
            </a:r>
            <a:endParaRPr sz="2800" dirty="0"/>
          </a:p>
          <a:p>
            <a:pPr marL="342900" lvl="0" indent="-342900" algn="l" rtl="0">
              <a:spcBef>
                <a:spcPts val="544"/>
              </a:spcBef>
              <a:spcAft>
                <a:spcPts val="0"/>
              </a:spcAft>
              <a:buClr>
                <a:schemeClr val="dk1"/>
              </a:buClr>
              <a:buSzPct val="100000"/>
              <a:buChar char="•"/>
            </a:pPr>
            <a:r>
              <a:rPr lang="en-IN" sz="2800" dirty="0"/>
              <a:t>designing of the software</a:t>
            </a:r>
            <a:endParaRPr sz="2800" dirty="0"/>
          </a:p>
          <a:p>
            <a:pPr marL="342900" lvl="0" indent="-342900" algn="l" rtl="0">
              <a:spcBef>
                <a:spcPts val="544"/>
              </a:spcBef>
              <a:spcAft>
                <a:spcPts val="0"/>
              </a:spcAft>
              <a:buClr>
                <a:schemeClr val="dk1"/>
              </a:buClr>
              <a:buSzPct val="100000"/>
              <a:buChar char="•"/>
            </a:pPr>
            <a:r>
              <a:rPr lang="en-IN" sz="2800" dirty="0"/>
              <a:t>coding </a:t>
            </a:r>
            <a:endParaRPr sz="2800" dirty="0"/>
          </a:p>
          <a:p>
            <a:pPr marL="342900" lvl="0" indent="-342900" algn="l" rtl="0">
              <a:spcBef>
                <a:spcPts val="544"/>
              </a:spcBef>
              <a:spcAft>
                <a:spcPts val="0"/>
              </a:spcAft>
              <a:buClr>
                <a:schemeClr val="dk1"/>
              </a:buClr>
              <a:buSzPct val="100000"/>
              <a:buChar char="•"/>
            </a:pPr>
            <a:r>
              <a:rPr lang="en-IN" sz="2800" dirty="0"/>
              <a:t>testing</a:t>
            </a:r>
            <a:endParaRPr sz="2800" dirty="0"/>
          </a:p>
          <a:p>
            <a:pPr marL="342900" lvl="0" indent="-342900" algn="l" rtl="0">
              <a:spcBef>
                <a:spcPts val="544"/>
              </a:spcBef>
              <a:spcAft>
                <a:spcPts val="0"/>
              </a:spcAft>
              <a:buClr>
                <a:schemeClr val="dk1"/>
              </a:buClr>
              <a:buSzPct val="100000"/>
              <a:buChar char="•"/>
            </a:pPr>
            <a:r>
              <a:rPr lang="en-IN" sz="2800" dirty="0"/>
              <a:t>deployment</a:t>
            </a:r>
            <a:endParaRPr sz="2800" dirty="0"/>
          </a:p>
          <a:p>
            <a:pPr marL="342900" lvl="0" indent="-342900" algn="l" rtl="0">
              <a:spcBef>
                <a:spcPts val="544"/>
              </a:spcBef>
              <a:spcAft>
                <a:spcPts val="0"/>
              </a:spcAft>
              <a:buClr>
                <a:schemeClr val="dk1"/>
              </a:buClr>
              <a:buSzPct val="100000"/>
              <a:buChar char="•"/>
            </a:pPr>
            <a:r>
              <a:rPr lang="en-IN" sz="2800" dirty="0"/>
              <a:t>maintenance, etc.</a:t>
            </a:r>
            <a:endParaRPr sz="2800" dirty="0"/>
          </a:p>
          <a:p>
            <a:pPr marL="342900" lvl="0" indent="-170180" algn="l" rtl="0">
              <a:spcBef>
                <a:spcPts val="544"/>
              </a:spcBef>
              <a:spcAft>
                <a:spcPts val="0"/>
              </a:spcAft>
              <a:buClr>
                <a:schemeClr val="dk1"/>
              </a:buClr>
              <a:buSzPct val="100000"/>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1"/>
          <p:cNvSpPr txBox="1">
            <a:spLocks noGrp="1"/>
          </p:cNvSpPr>
          <p:nvPr>
            <p:ph type="title"/>
          </p:nvPr>
        </p:nvSpPr>
        <p:spPr>
          <a:xfrm>
            <a:off x="457200" y="274650"/>
            <a:ext cx="66750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dirty="0">
                <a:latin typeface="Times New Roman" panose="02020603050405020304" pitchFamily="18" charset="0"/>
                <a:cs typeface="Times New Roman" panose="02020603050405020304" pitchFamily="18" charset="0"/>
              </a:rPr>
              <a:t>FUNDAMENTAL ACTIVITIES IN SOFTWARE PROCESS</a:t>
            </a:r>
            <a:endParaRPr dirty="0">
              <a:latin typeface="Times New Roman" panose="02020603050405020304" pitchFamily="18" charset="0"/>
              <a:cs typeface="Times New Roman" panose="02020603050405020304" pitchFamily="18" charset="0"/>
            </a:endParaRPr>
          </a:p>
        </p:txBody>
      </p:sp>
      <p:sp>
        <p:nvSpPr>
          <p:cNvPr id="183" name="Google Shape;183;p11"/>
          <p:cNvSpPr txBox="1">
            <a:spLocks noGrp="1"/>
          </p:cNvSpPr>
          <p:nvPr>
            <p:ph idx="1"/>
          </p:nvPr>
        </p:nvSpPr>
        <p:spPr>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Clr>
                <a:schemeClr val="dk1"/>
              </a:buClr>
              <a:buSzPts val="3200"/>
              <a:buChar char="•"/>
            </a:pPr>
            <a:r>
              <a:rPr lang="en-IN" sz="2800" dirty="0"/>
              <a:t>Software Specification</a:t>
            </a:r>
            <a:endParaRPr sz="2800" dirty="0"/>
          </a:p>
          <a:p>
            <a:pPr marL="0" lvl="0" indent="0" algn="l" rtl="0">
              <a:spcBef>
                <a:spcPts val="640"/>
              </a:spcBef>
              <a:spcAft>
                <a:spcPts val="0"/>
              </a:spcAft>
              <a:buClr>
                <a:schemeClr val="dk1"/>
              </a:buClr>
              <a:buSzPts val="3200"/>
              <a:buNone/>
            </a:pPr>
            <a:r>
              <a:rPr lang="en-IN" sz="2800" dirty="0"/>
              <a:t>	-defining specification of software product.</a:t>
            </a:r>
            <a:endParaRPr sz="2800" dirty="0"/>
          </a:p>
          <a:p>
            <a:pPr marL="342900" lvl="0" indent="-342900" algn="l" rtl="0">
              <a:spcBef>
                <a:spcPts val="640"/>
              </a:spcBef>
              <a:spcAft>
                <a:spcPts val="0"/>
              </a:spcAft>
              <a:buClr>
                <a:schemeClr val="dk1"/>
              </a:buClr>
              <a:buSzPts val="3200"/>
              <a:buChar char="•"/>
            </a:pPr>
            <a:r>
              <a:rPr lang="en-IN" sz="2800" dirty="0"/>
              <a:t>Software Development</a:t>
            </a:r>
            <a:endParaRPr sz="2800" dirty="0"/>
          </a:p>
          <a:p>
            <a:pPr marL="0" lvl="0" indent="0" algn="l" rtl="0">
              <a:spcBef>
                <a:spcPts val="640"/>
              </a:spcBef>
              <a:spcAft>
                <a:spcPts val="0"/>
              </a:spcAft>
              <a:buClr>
                <a:schemeClr val="dk1"/>
              </a:buClr>
              <a:buSzPts val="3200"/>
              <a:buNone/>
            </a:pPr>
            <a:r>
              <a:rPr lang="en-IN" sz="2800" dirty="0"/>
              <a:t>	-designing and programming of the software.</a:t>
            </a:r>
            <a:endParaRPr sz="2800" dirty="0"/>
          </a:p>
          <a:p>
            <a:pPr marL="342900" lvl="0" indent="-342900" algn="l" rtl="0">
              <a:spcBef>
                <a:spcPts val="640"/>
              </a:spcBef>
              <a:spcAft>
                <a:spcPts val="0"/>
              </a:spcAft>
              <a:buClr>
                <a:schemeClr val="dk1"/>
              </a:buClr>
              <a:buSzPts val="3200"/>
              <a:buChar char="•"/>
            </a:pPr>
            <a:r>
              <a:rPr lang="en-IN" sz="2800" dirty="0"/>
              <a:t>Software Validation</a:t>
            </a:r>
            <a:endParaRPr sz="2800" dirty="0"/>
          </a:p>
          <a:p>
            <a:pPr marL="0" lvl="2" indent="457200" algn="l" rtl="0">
              <a:spcBef>
                <a:spcPts val="400"/>
              </a:spcBef>
              <a:spcAft>
                <a:spcPts val="0"/>
              </a:spcAft>
              <a:buClr>
                <a:schemeClr val="dk1"/>
              </a:buClr>
              <a:buSzPts val="2000"/>
              <a:buNone/>
            </a:pPr>
            <a:r>
              <a:rPr lang="en-IN" sz="2800" dirty="0"/>
              <a:t>-the software is checked to make sure it satisfies 		the user needs.</a:t>
            </a:r>
            <a:endParaRPr sz="2800" dirty="0"/>
          </a:p>
          <a:p>
            <a:pPr marL="342900" lvl="0" indent="-342900" algn="l" rtl="0">
              <a:spcBef>
                <a:spcPts val="640"/>
              </a:spcBef>
              <a:spcAft>
                <a:spcPts val="0"/>
              </a:spcAft>
              <a:buClr>
                <a:schemeClr val="dk1"/>
              </a:buClr>
              <a:buSzPts val="3200"/>
              <a:buChar char="•"/>
            </a:pPr>
            <a:r>
              <a:rPr lang="en-IN" sz="2800" dirty="0"/>
              <a:t>Software Evolution</a:t>
            </a:r>
            <a:endParaRPr sz="2800" dirty="0"/>
          </a:p>
          <a:p>
            <a:pPr marL="457200" lvl="1" indent="0" algn="l" rtl="0">
              <a:spcBef>
                <a:spcPts val="560"/>
              </a:spcBef>
              <a:spcAft>
                <a:spcPts val="0"/>
              </a:spcAft>
              <a:buClr>
                <a:schemeClr val="dk1"/>
              </a:buClr>
              <a:buSzPts val="2800"/>
              <a:buNone/>
            </a:pPr>
            <a:r>
              <a:rPr lang="en-IN" sz="2800" dirty="0"/>
              <a:t>-the software is modified to meet the changing requirement of the user</a:t>
            </a:r>
            <a:endParaRPr sz="2800" dirty="0"/>
          </a:p>
          <a:p>
            <a:pPr marL="342900" lvl="0" indent="-139700" algn="l" rtl="0">
              <a:spcBef>
                <a:spcPts val="640"/>
              </a:spcBef>
              <a:spcAft>
                <a:spcPts val="0"/>
              </a:spcAft>
              <a:buClr>
                <a:schemeClr val="dk1"/>
              </a:buClr>
              <a:buSzPts val="3200"/>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90" name="Google Shape;190;p12"/>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Char char="•"/>
            </a:pPr>
            <a:r>
              <a:rPr lang="en-IN" sz="3200" dirty="0"/>
              <a:t>The </a:t>
            </a:r>
            <a:r>
              <a:rPr lang="en-IN" sz="3200" b="1" dirty="0"/>
              <a:t>software product</a:t>
            </a:r>
            <a:r>
              <a:rPr lang="en-IN" sz="3200" dirty="0"/>
              <a:t> does not have any information regarding the </a:t>
            </a:r>
            <a:r>
              <a:rPr lang="en-IN" sz="3200" b="1" dirty="0"/>
              <a:t>software process</a:t>
            </a:r>
            <a:r>
              <a:rPr lang="en-IN" sz="3200" dirty="0"/>
              <a:t>, like how it was scheduled, how many people worked on it, how the work was divided, etc. It only consists of the final application that fulfils the user's requirements.</a:t>
            </a:r>
            <a:endParaRPr sz="3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p13"/>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Char char="•"/>
            </a:pPr>
            <a:r>
              <a:rPr lang="en-IN" sz="2800" dirty="0"/>
              <a:t>The software product can also be defined as the collection of all the activities that as a result leads to the formation of the software product. The Software Product may not contain details about the software process, but the software process has every detail about the final product from the very initial phase itself that how the software would be like.</a:t>
            </a:r>
            <a:endParaRPr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4"/>
          <p:cNvSpPr txBox="1">
            <a:spLocks noGrp="1"/>
          </p:cNvSpPr>
          <p:nvPr>
            <p:ph type="title"/>
          </p:nvPr>
        </p:nvSpPr>
        <p:spPr>
          <a:xfrm>
            <a:off x="228599" y="602684"/>
            <a:ext cx="7328647" cy="953673"/>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RELATION BETWEEN SOFTWARE PRODUCT AND SOFTWARE PROCESS</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pic>
        <p:nvPicPr>
          <p:cNvPr id="204" name="Google Shape;204;p14"/>
          <p:cNvPicPr preferRelativeResize="0">
            <a:picLocks noGrp="1"/>
          </p:cNvPicPr>
          <p:nvPr>
            <p:ph idx="1"/>
          </p:nvPr>
        </p:nvPicPr>
        <p:blipFill rotWithShape="1">
          <a:blip r:embed="rId3">
            <a:alphaModFix/>
          </a:blip>
          <a:srcRect/>
          <a:stretch/>
        </p:blipFill>
        <p:spPr>
          <a:xfrm>
            <a:off x="617766" y="2053989"/>
            <a:ext cx="7908467" cy="3247654"/>
          </a:xfrm>
          <a:prstGeom prst="rect">
            <a:avLst/>
          </a:prstGeom>
          <a:noFill/>
          <a:ln>
            <a:noFill/>
          </a:ln>
        </p:spPr>
      </p:pic>
      <p:sp>
        <p:nvSpPr>
          <p:cNvPr id="205" name="Google Shape;205;p14"/>
          <p:cNvSpPr/>
          <p:nvPr/>
        </p:nvSpPr>
        <p:spPr>
          <a:xfrm>
            <a:off x="1115616" y="5301208"/>
            <a:ext cx="7272808"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dirty="0">
                <a:solidFill>
                  <a:schemeClr val="dk1"/>
                </a:solidFill>
                <a:latin typeface="Calibri"/>
                <a:ea typeface="Calibri"/>
                <a:cs typeface="Calibri"/>
                <a:sym typeface="Calibri"/>
              </a:rPr>
              <a:t> </a:t>
            </a: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Software product</a:t>
            </a:r>
            <a:r>
              <a:rPr lang="en-IN" sz="2800" dirty="0">
                <a:solidFill>
                  <a:schemeClr val="dk1"/>
                </a:solidFill>
                <a:latin typeface="Times New Roman" panose="02020603050405020304" pitchFamily="18" charset="0"/>
                <a:ea typeface="Calibri"/>
                <a:cs typeface="Times New Roman" panose="02020603050405020304" pitchFamily="18" charset="0"/>
                <a:sym typeface="Calibri"/>
              </a:rPr>
              <a:t> is more dependent upon the </a:t>
            </a: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software process</a:t>
            </a:r>
            <a:r>
              <a:rPr lang="en-IN" sz="2800" dirty="0">
                <a:solidFill>
                  <a:schemeClr val="dk1"/>
                </a:solidFill>
                <a:latin typeface="Times New Roman" panose="02020603050405020304" pitchFamily="18" charset="0"/>
                <a:ea typeface="Calibri"/>
                <a:cs typeface="Times New Roman" panose="02020603050405020304" pitchFamily="18" charset="0"/>
                <a:sym typeface="Calibri"/>
              </a:rPr>
              <a:t>.</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15"/>
          <p:cNvPicPr preferRelativeResize="0"/>
          <p:nvPr/>
        </p:nvPicPr>
        <p:blipFill rotWithShape="1">
          <a:blip r:embed="rId3">
            <a:alphaModFix/>
          </a:blip>
          <a:srcRect/>
          <a:stretch/>
        </p:blipFill>
        <p:spPr>
          <a:xfrm>
            <a:off x="157162" y="357188"/>
            <a:ext cx="7924520" cy="559985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16"/>
          <p:cNvSpPr txBox="1">
            <a:spLocks noGrp="1"/>
          </p:cNvSpPr>
          <p:nvPr>
            <p:ph type="title"/>
          </p:nvPr>
        </p:nvSpPr>
        <p:spPr>
          <a:xfrm>
            <a:off x="457200" y="274650"/>
            <a:ext cx="683640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SOFTWARE LIFE CYCLE MODEL AND ITS TYPES</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218" name="Google Shape;218;p16"/>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A </a:t>
            </a:r>
            <a:r>
              <a:rPr lang="en-IN" sz="2800" b="1" dirty="0">
                <a:latin typeface="Times New Roman" panose="02020603050405020304" pitchFamily="18" charset="0"/>
                <a:cs typeface="Times New Roman" panose="02020603050405020304" pitchFamily="18" charset="0"/>
              </a:rPr>
              <a:t>life cycle model</a:t>
            </a:r>
            <a:r>
              <a:rPr lang="en-IN" sz="2800" dirty="0">
                <a:latin typeface="Times New Roman" panose="02020603050405020304" pitchFamily="18" charset="0"/>
                <a:cs typeface="Times New Roman" panose="02020603050405020304" pitchFamily="18" charset="0"/>
              </a:rPr>
              <a:t> is also known as a </a:t>
            </a:r>
            <a:r>
              <a:rPr lang="en-IN" sz="2800" b="1" dirty="0">
                <a:latin typeface="Times New Roman" panose="02020603050405020304" pitchFamily="18" charset="0"/>
                <a:cs typeface="Times New Roman" panose="02020603050405020304" pitchFamily="18" charset="0"/>
              </a:rPr>
              <a:t>process model</a:t>
            </a:r>
            <a:r>
              <a:rPr lang="en-IN" sz="2800" dirty="0">
                <a:latin typeface="Times New Roman" panose="02020603050405020304" pitchFamily="18" charset="0"/>
                <a:cs typeface="Times New Roman" panose="02020603050405020304" pitchFamily="18" charset="0"/>
              </a:rPr>
              <a:t>. </a:t>
            </a:r>
            <a:endParaRPr sz="2800" dirty="0">
              <a:latin typeface="Times New Roman" panose="02020603050405020304" pitchFamily="18" charset="0"/>
              <a:cs typeface="Times New Roman" panose="02020603050405020304" pitchFamily="18" charset="0"/>
            </a:endParaRPr>
          </a:p>
          <a:p>
            <a:pPr marL="342900" lvl="0" indent="-342900" algn="just"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It gives us a pictorial representation of the entire </a:t>
            </a:r>
            <a:r>
              <a:rPr lang="en-IN" sz="2800" b="1" dirty="0">
                <a:latin typeface="Times New Roman" panose="02020603050405020304" pitchFamily="18" charset="0"/>
                <a:cs typeface="Times New Roman" panose="02020603050405020304" pitchFamily="18" charset="0"/>
              </a:rPr>
              <a:t>software development process</a:t>
            </a:r>
            <a:r>
              <a:rPr lang="en-IN" sz="2800" dirty="0">
                <a:latin typeface="Times New Roman" panose="02020603050405020304" pitchFamily="18" charset="0"/>
                <a:cs typeface="Times New Roman" panose="02020603050405020304" pitchFamily="18" charset="0"/>
              </a:rPr>
              <a:t>.</a:t>
            </a:r>
            <a:endParaRPr sz="2800" dirty="0">
              <a:latin typeface="Times New Roman" panose="02020603050405020304" pitchFamily="18" charset="0"/>
              <a:cs typeface="Times New Roman" panose="02020603050405020304" pitchFamily="18" charset="0"/>
            </a:endParaRPr>
          </a:p>
          <a:p>
            <a:pPr marL="342900" lvl="0" indent="-342900" algn="just"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The </a:t>
            </a:r>
            <a:r>
              <a:rPr lang="en-IN" sz="2800" b="1" dirty="0">
                <a:latin typeface="Times New Roman" panose="02020603050405020304" pitchFamily="18" charset="0"/>
                <a:cs typeface="Times New Roman" panose="02020603050405020304" pitchFamily="18" charset="0"/>
              </a:rPr>
              <a:t>life cycle model</a:t>
            </a:r>
            <a:r>
              <a:rPr lang="en-IN" sz="2800" dirty="0">
                <a:latin typeface="Times New Roman" panose="02020603050405020304" pitchFamily="18" charset="0"/>
                <a:cs typeface="Times New Roman" panose="02020603050405020304" pitchFamily="18" charset="0"/>
              </a:rPr>
              <a:t> deals with each phase of the </a:t>
            </a:r>
            <a:r>
              <a:rPr lang="en-IN" sz="2800" b="1" dirty="0">
                <a:latin typeface="Times New Roman" panose="02020603050405020304" pitchFamily="18" charset="0"/>
                <a:cs typeface="Times New Roman" panose="02020603050405020304" pitchFamily="18" charset="0"/>
              </a:rPr>
              <a:t>software development process</a:t>
            </a:r>
            <a:r>
              <a:rPr lang="en-IN" sz="2800" dirty="0">
                <a:latin typeface="Times New Roman" panose="02020603050405020304" pitchFamily="18" charset="0"/>
                <a:cs typeface="Times New Roman" panose="02020603050405020304" pitchFamily="18" charset="0"/>
              </a:rPr>
              <a:t> and includes all the activities that are involved in its life cycle, </a:t>
            </a:r>
            <a:endParaRPr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E4607-E76E-CB11-D697-D3A4F367C963}"/>
              </a:ext>
            </a:extLst>
          </p:cNvPr>
          <p:cNvSpPr>
            <a:spLocks noGrp="1"/>
          </p:cNvSpPr>
          <p:nvPr>
            <p:ph type="title"/>
          </p:nvPr>
        </p:nvSpPr>
        <p:spPr>
          <a:xfrm>
            <a:off x="357189" y="193676"/>
            <a:ext cx="6343650" cy="1325563"/>
          </a:xfrm>
        </p:spPr>
        <p:txBody>
          <a:bodyPr/>
          <a:lstStyle/>
          <a:p>
            <a:r>
              <a:rPr lang="en-IN" b="1" dirty="0">
                <a:latin typeface="Times New Roman" panose="02020603050405020304" pitchFamily="18" charset="0"/>
                <a:cs typeface="Times New Roman" panose="02020603050405020304" pitchFamily="18" charset="0"/>
              </a:rPr>
              <a:t>PHASES OF SOFTWARE DEVELOPMENT LIFE CYCLE</a:t>
            </a:r>
          </a:p>
        </p:txBody>
      </p:sp>
      <p:graphicFrame>
        <p:nvGraphicFramePr>
          <p:cNvPr id="6" name="Content Placeholder 5">
            <a:extLst>
              <a:ext uri="{FF2B5EF4-FFF2-40B4-BE49-F238E27FC236}">
                <a16:creationId xmlns:a16="http://schemas.microsoft.com/office/drawing/2014/main" id="{3DAD4DAD-0940-04C1-64F3-49C001FF6C42}"/>
              </a:ext>
            </a:extLst>
          </p:cNvPr>
          <p:cNvGraphicFramePr>
            <a:graphicFrameLocks noGrp="1"/>
          </p:cNvGraphicFramePr>
          <p:nvPr>
            <p:ph idx="1"/>
            <p:extLst>
              <p:ext uri="{D42A27DB-BD31-4B8C-83A1-F6EECF244321}">
                <p14:modId xmlns:p14="http://schemas.microsoft.com/office/powerpoint/2010/main" val="862551300"/>
              </p:ext>
            </p:extLst>
          </p:nvPr>
        </p:nvGraphicFramePr>
        <p:xfrm>
          <a:off x="628650" y="1357313"/>
          <a:ext cx="7886700" cy="48196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9159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C890A4-10F4-BE7E-C194-B5299C1E8543}"/>
              </a:ext>
            </a:extLst>
          </p:cNvPr>
          <p:cNvSpPr>
            <a:spLocks noGrp="1"/>
          </p:cNvSpPr>
          <p:nvPr>
            <p:ph idx="1"/>
          </p:nvPr>
        </p:nvSpPr>
        <p:spPr>
          <a:xfrm>
            <a:off x="628650" y="942975"/>
            <a:ext cx="7886700" cy="5233988"/>
          </a:xfrm>
        </p:spPr>
        <p:txBody>
          <a:bodyPr>
            <a:normAutofit/>
          </a:bodyPr>
          <a:lstStyle/>
          <a:p>
            <a:r>
              <a:rPr lang="en-US" sz="2400" b="1" dirty="0">
                <a:latin typeface="Times New Roman" panose="02020603050405020304" pitchFamily="18" charset="0"/>
                <a:cs typeface="Times New Roman" panose="02020603050405020304" pitchFamily="18" charset="0"/>
              </a:rPr>
              <a:t>Stage 1:Planning and requirement analysis</a:t>
            </a:r>
          </a:p>
          <a:p>
            <a:pPr marL="0" indent="0">
              <a:buNone/>
            </a:pPr>
            <a:r>
              <a:rPr lang="en-US" sz="2400" dirty="0">
                <a:latin typeface="Times New Roman" panose="02020603050405020304" pitchFamily="18" charset="0"/>
                <a:cs typeface="Times New Roman" panose="02020603050405020304" pitchFamily="18" charset="0"/>
              </a:rPr>
              <a:t>Most important and fundamental stage. Performed by senior members of the team with input from the customer.</a:t>
            </a:r>
          </a:p>
          <a:p>
            <a:r>
              <a:rPr lang="en-US" sz="2400" b="1" dirty="0">
                <a:latin typeface="Times New Roman" panose="02020603050405020304" pitchFamily="18" charset="0"/>
                <a:cs typeface="Times New Roman" panose="02020603050405020304" pitchFamily="18" charset="0"/>
              </a:rPr>
              <a:t>Stage2:Defining requirements</a:t>
            </a:r>
          </a:p>
          <a:p>
            <a:pPr marL="0" indent="0">
              <a:buNone/>
            </a:pPr>
            <a:r>
              <a:rPr lang="en-US" sz="2400" dirty="0">
                <a:latin typeface="Times New Roman" panose="02020603050405020304" pitchFamily="18" charset="0"/>
                <a:cs typeface="Times New Roman" panose="02020603050405020304" pitchFamily="18" charset="0"/>
              </a:rPr>
              <a:t>Once the requirement analysis is done the next step is to clearly define and document the product requirements and get them approved by the customer. This is done through an SRS(Software requirement specification)</a:t>
            </a:r>
          </a:p>
          <a:p>
            <a:r>
              <a:rPr lang="en-US" sz="2400" b="1" dirty="0">
                <a:latin typeface="Times New Roman" panose="02020603050405020304" pitchFamily="18" charset="0"/>
                <a:cs typeface="Times New Roman" panose="02020603050405020304" pitchFamily="18" charset="0"/>
              </a:rPr>
              <a:t>Stage 3:Designing</a:t>
            </a:r>
          </a:p>
          <a:p>
            <a:pPr marL="0" indent="0">
              <a:buNone/>
            </a:pPr>
            <a:r>
              <a:rPr lang="en-US" sz="2400" dirty="0">
                <a:latin typeface="Times New Roman" panose="02020603050405020304" pitchFamily="18" charset="0"/>
                <a:cs typeface="Times New Roman" panose="02020603050405020304" pitchFamily="18" charset="0"/>
              </a:rPr>
              <a:t>The product architect will come out with best architecture for the product to be developed based on SRS. Usually more than one design approach for the product architecture is proposed and documented in a DDS(Design Document Specification)</a:t>
            </a:r>
          </a:p>
          <a:p>
            <a:pPr marL="0" indent="0">
              <a:buNone/>
            </a:pPr>
            <a:endParaRPr lang="en-US" sz="2400" b="1" dirty="0">
              <a:latin typeface="Times New Roman" panose="02020603050405020304" pitchFamily="18" charset="0"/>
              <a:cs typeface="Times New Roman" panose="02020603050405020304" pitchFamily="18" charset="0"/>
            </a:endParaRPr>
          </a:p>
          <a:p>
            <a:endParaRPr lang="en-US" b="1" dirty="0"/>
          </a:p>
          <a:p>
            <a:endParaRPr lang="en-IN" dirty="0"/>
          </a:p>
        </p:txBody>
      </p:sp>
    </p:spTree>
    <p:extLst>
      <p:ext uri="{BB962C8B-B14F-4D97-AF65-F5344CB8AC3E}">
        <p14:creationId xmlns:p14="http://schemas.microsoft.com/office/powerpoint/2010/main" val="731248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title"/>
          </p:nvPr>
        </p:nvSpPr>
        <p:spPr>
          <a:xfrm>
            <a:off x="457200" y="274650"/>
            <a:ext cx="77241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b="1" dirty="0">
                <a:latin typeface="Times New Roman" panose="02020603050405020304" pitchFamily="18" charset="0"/>
                <a:cs typeface="Times New Roman" panose="02020603050405020304" pitchFamily="18" charset="0"/>
              </a:rPr>
              <a:t>SOFTWARE ENGINEERING</a:t>
            </a:r>
            <a:endParaRPr b="1" dirty="0">
              <a:latin typeface="Times New Roman" panose="02020603050405020304" pitchFamily="18" charset="0"/>
              <a:cs typeface="Times New Roman" panose="02020603050405020304" pitchFamily="18" charset="0"/>
            </a:endParaRPr>
          </a:p>
        </p:txBody>
      </p:sp>
      <p:sp>
        <p:nvSpPr>
          <p:cNvPr id="89" name="Google Shape;89;p1"/>
          <p:cNvSpPr txBox="1">
            <a:spLocks noGrp="1"/>
          </p:cNvSpPr>
          <p:nvPr>
            <p:ph idx="1"/>
          </p:nvPr>
        </p:nvSpPr>
        <p:spPr>
          <a:xfrm>
            <a:off x="628650" y="1417650"/>
            <a:ext cx="7886700" cy="4759313"/>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Software Engineering is a part of computer science in which several kind of method, thoughts and techniques used for getting the high quality software and computer programs.</a:t>
            </a:r>
            <a:endParaRPr sz="3200" dirty="0">
              <a:latin typeface="Times New Roman" panose="02020603050405020304" pitchFamily="18" charset="0"/>
              <a:cs typeface="Times New Roman" panose="02020603050405020304" pitchFamily="18" charset="0"/>
            </a:endParaRPr>
          </a:p>
          <a:p>
            <a:pPr marL="342900" lvl="0" indent="-342900" algn="just"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Minimum cost</a:t>
            </a:r>
            <a:endParaRPr sz="3200" dirty="0">
              <a:latin typeface="Times New Roman" panose="02020603050405020304" pitchFamily="18" charset="0"/>
              <a:cs typeface="Times New Roman" panose="02020603050405020304" pitchFamily="18" charset="0"/>
            </a:endParaRPr>
          </a:p>
          <a:p>
            <a:pPr marL="342900" lvl="0" indent="-342900" algn="just"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On given time</a:t>
            </a:r>
            <a:endParaRPr sz="3200" dirty="0">
              <a:latin typeface="Times New Roman" panose="02020603050405020304" pitchFamily="18" charset="0"/>
              <a:cs typeface="Times New Roman" panose="02020603050405020304" pitchFamily="18" charset="0"/>
            </a:endParaRPr>
          </a:p>
          <a:p>
            <a:pPr marL="342900" lvl="0" indent="-342900" algn="just"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Continuous production</a:t>
            </a:r>
            <a:endParaRPr sz="3200" dirty="0">
              <a:latin typeface="Times New Roman" panose="02020603050405020304" pitchFamily="18" charset="0"/>
              <a:cs typeface="Times New Roman" panose="02020603050405020304" pitchFamily="18" charset="0"/>
            </a:endParaRPr>
          </a:p>
          <a:p>
            <a:pPr marL="342900" lvl="0" indent="-139700" algn="l" rtl="0">
              <a:spcBef>
                <a:spcPts val="640"/>
              </a:spcBef>
              <a:spcAft>
                <a:spcPts val="0"/>
              </a:spcAft>
              <a:buClr>
                <a:schemeClr val="dk1"/>
              </a:buClr>
              <a:buSzPts val="3200"/>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B445F2-C11D-8FF1-FD3F-29946E65054D}"/>
              </a:ext>
            </a:extLst>
          </p:cNvPr>
          <p:cNvSpPr>
            <a:spLocks noGrp="1"/>
          </p:cNvSpPr>
          <p:nvPr>
            <p:ph idx="1"/>
          </p:nvPr>
        </p:nvSpPr>
        <p:spPr>
          <a:xfrm>
            <a:off x="628650" y="900113"/>
            <a:ext cx="7886700" cy="5276850"/>
          </a:xfrm>
        </p:spPr>
        <p:txBody>
          <a:bodyPr/>
          <a:lstStyle/>
          <a:p>
            <a:r>
              <a:rPr lang="en-US" sz="2400" b="1" dirty="0">
                <a:latin typeface="Times New Roman" panose="02020603050405020304" pitchFamily="18" charset="0"/>
                <a:cs typeface="Times New Roman" panose="02020603050405020304" pitchFamily="18" charset="0"/>
              </a:rPr>
              <a:t>Stage 4:Building / developing</a:t>
            </a:r>
          </a:p>
          <a:p>
            <a:pPr marL="0" indent="0">
              <a:buNone/>
            </a:pPr>
            <a:r>
              <a:rPr lang="en-US" sz="2400" dirty="0">
                <a:latin typeface="Times New Roman" panose="02020603050405020304" pitchFamily="18" charset="0"/>
                <a:cs typeface="Times New Roman" panose="02020603050405020304" pitchFamily="18" charset="0"/>
              </a:rPr>
              <a:t>In this stage of SDLC the actual development and the product is built. The programming language is chosen with respect to the type of software being developed.</a:t>
            </a:r>
          </a:p>
          <a:p>
            <a:r>
              <a:rPr lang="en-US" sz="2400" b="1" dirty="0">
                <a:latin typeface="Times New Roman" panose="02020603050405020304" pitchFamily="18" charset="0"/>
                <a:cs typeface="Times New Roman" panose="02020603050405020304" pitchFamily="18" charset="0"/>
              </a:rPr>
              <a:t>Stage 5:Testing</a:t>
            </a:r>
          </a:p>
          <a:p>
            <a:pPr marL="0" indent="0">
              <a:buNone/>
            </a:pPr>
            <a:r>
              <a:rPr lang="en-US" sz="2400" dirty="0">
                <a:latin typeface="Times New Roman" panose="02020603050405020304" pitchFamily="18" charset="0"/>
                <a:cs typeface="Times New Roman" panose="02020603050405020304" pitchFamily="18" charset="0"/>
              </a:rPr>
              <a:t>This stage refers to the testing only stage of the product where product defects are reported ,tracked, fixed and retested, until the product reaches the quality standards defined in the SRS.</a:t>
            </a:r>
          </a:p>
          <a:p>
            <a:r>
              <a:rPr lang="en-US" sz="2400" b="1" dirty="0">
                <a:latin typeface="Times New Roman" panose="02020603050405020304" pitchFamily="18" charset="0"/>
                <a:cs typeface="Times New Roman" panose="02020603050405020304" pitchFamily="18" charset="0"/>
              </a:rPr>
              <a:t>Stage 6:Deployment and maintenance</a:t>
            </a:r>
          </a:p>
          <a:p>
            <a:pPr marL="0" indent="0">
              <a:buNone/>
            </a:pPr>
            <a:r>
              <a:rPr lang="en-US" sz="2400" dirty="0">
                <a:latin typeface="Times New Roman" panose="02020603050405020304" pitchFamily="18" charset="0"/>
                <a:cs typeface="Times New Roman" panose="02020603050405020304" pitchFamily="18" charset="0"/>
              </a:rPr>
              <a:t>The product may first be released in the limited segment and tested in the real business environment(UAT-User Acceptance Testing).</a:t>
            </a:r>
          </a:p>
          <a:p>
            <a:endParaRPr lang="en-IN" dirty="0"/>
          </a:p>
        </p:txBody>
      </p:sp>
    </p:spTree>
    <p:extLst>
      <p:ext uri="{BB962C8B-B14F-4D97-AF65-F5344CB8AC3E}">
        <p14:creationId xmlns:p14="http://schemas.microsoft.com/office/powerpoint/2010/main" val="38432298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7"/>
          <p:cNvSpPr txBox="1">
            <a:spLocks noGrp="1"/>
          </p:cNvSpPr>
          <p:nvPr>
            <p:ph type="title"/>
          </p:nvPr>
        </p:nvSpPr>
        <p:spPr>
          <a:xfrm>
            <a:off x="457200" y="274650"/>
            <a:ext cx="657840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TYPES OF SOFTWARE LIFECYCLE MODELS</a:t>
            </a:r>
            <a:br>
              <a:rPr lang="en-IN" b="1" dirty="0"/>
            </a:br>
            <a:endParaRPr dirty="0"/>
          </a:p>
        </p:txBody>
      </p:sp>
      <p:sp>
        <p:nvSpPr>
          <p:cNvPr id="225" name="Google Shape;225;p17"/>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Waterfall Model</a:t>
            </a:r>
          </a:p>
          <a:p>
            <a:pPr marL="342900" lvl="0" indent="-342900" algn="l" rtl="0">
              <a:spcBef>
                <a:spcPts val="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Evolutionary Model</a:t>
            </a:r>
            <a:endParaRPr sz="32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Spiral Model</a:t>
            </a:r>
            <a:endParaRPr sz="32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RAD Model(Rapid Application Development)</a:t>
            </a:r>
            <a:endParaRPr sz="32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Agile Model</a:t>
            </a:r>
            <a:endParaRPr sz="3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18"/>
          <p:cNvSpPr txBox="1">
            <a:spLocks noGrp="1"/>
          </p:cNvSpPr>
          <p:nvPr>
            <p:ph type="title"/>
          </p:nvPr>
        </p:nvSpPr>
        <p:spPr>
          <a:xfrm>
            <a:off x="457200" y="274650"/>
            <a:ext cx="69495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b="1" dirty="0">
                <a:latin typeface="Times New Roman" panose="02020603050405020304" pitchFamily="18" charset="0"/>
                <a:cs typeface="Times New Roman" panose="02020603050405020304" pitchFamily="18" charset="0"/>
              </a:rPr>
              <a:t>THE WATERFALL MODEL</a:t>
            </a:r>
            <a:endParaRPr dirty="0">
              <a:latin typeface="Times New Roman" panose="02020603050405020304" pitchFamily="18" charset="0"/>
              <a:cs typeface="Times New Roman" panose="02020603050405020304" pitchFamily="18" charset="0"/>
            </a:endParaRPr>
          </a:p>
        </p:txBody>
      </p:sp>
      <p:sp>
        <p:nvSpPr>
          <p:cNvPr id="232" name="Google Shape;232;p18"/>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r>
              <a:rPr lang="en-IN" sz="2800" b="1" dirty="0">
                <a:latin typeface="Times New Roman" panose="02020603050405020304" pitchFamily="18" charset="0"/>
                <a:cs typeface="Times New Roman" panose="02020603050405020304" pitchFamily="18" charset="0"/>
              </a:rPr>
              <a:t>In waterfall model</a:t>
            </a:r>
            <a:r>
              <a:rPr lang="en-IN" sz="2800" dirty="0">
                <a:latin typeface="Times New Roman" panose="02020603050405020304" pitchFamily="18" charset="0"/>
                <a:cs typeface="Times New Roman" panose="02020603050405020304" pitchFamily="18" charset="0"/>
              </a:rPr>
              <a:t> the sequence of steps that are followed in this model resemble the flow of a </a:t>
            </a:r>
            <a:r>
              <a:rPr lang="en-IN" sz="2800" b="1" dirty="0">
                <a:latin typeface="Times New Roman" panose="02020603050405020304" pitchFamily="18" charset="0"/>
                <a:cs typeface="Times New Roman" panose="02020603050405020304" pitchFamily="18" charset="0"/>
              </a:rPr>
              <a:t>waterfall</a:t>
            </a:r>
            <a:r>
              <a:rPr lang="en-IN" sz="2800" dirty="0">
                <a:latin typeface="Times New Roman" panose="02020603050405020304" pitchFamily="18" charset="0"/>
                <a:cs typeface="Times New Roman" panose="02020603050405020304" pitchFamily="18" charset="0"/>
              </a:rPr>
              <a:t>. </a:t>
            </a:r>
            <a:endParaRPr sz="28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2800" dirty="0">
                <a:latin typeface="Times New Roman" panose="02020603050405020304" pitchFamily="18" charset="0"/>
                <a:cs typeface="Times New Roman" panose="02020603050405020304" pitchFamily="18" charset="0"/>
              </a:rPr>
              <a:t>As the water falls from top to down, in </a:t>
            </a:r>
            <a:r>
              <a:rPr lang="en-IN" sz="2800" b="1" dirty="0">
                <a:latin typeface="Times New Roman" panose="02020603050405020304" pitchFamily="18" charset="0"/>
                <a:cs typeface="Times New Roman" panose="02020603050405020304" pitchFamily="18" charset="0"/>
              </a:rPr>
              <a:t>waterfall model</a:t>
            </a:r>
            <a:r>
              <a:rPr lang="en-IN" sz="2800" dirty="0">
                <a:latin typeface="Times New Roman" panose="02020603050405020304" pitchFamily="18" charset="0"/>
                <a:cs typeface="Times New Roman" panose="02020603050405020304" pitchFamily="18" charset="0"/>
              </a:rPr>
              <a:t> you are allowed to move in the direction as that of a waterfall therefore backtracking is not possible in this type of model.</a:t>
            </a:r>
            <a:endParaRPr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9"/>
          <p:cNvSpPr txBox="1">
            <a:spLocks noGrp="1"/>
          </p:cNvSpPr>
          <p:nvPr>
            <p:ph type="title"/>
          </p:nvPr>
        </p:nvSpPr>
        <p:spPr>
          <a:xfrm>
            <a:off x="457200" y="274650"/>
            <a:ext cx="6126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sz="3200" b="1" dirty="0">
                <a:latin typeface="Times New Roman" panose="02020603050405020304" pitchFamily="18" charset="0"/>
                <a:cs typeface="Times New Roman" panose="02020603050405020304" pitchFamily="18" charset="0"/>
              </a:rPr>
              <a:t>WATERFALL METHOD</a:t>
            </a:r>
            <a:endParaRPr sz="3200" b="1" dirty="0">
              <a:latin typeface="Times New Roman" panose="02020603050405020304" pitchFamily="18" charset="0"/>
              <a:cs typeface="Times New Roman" panose="02020603050405020304" pitchFamily="18" charset="0"/>
            </a:endParaRPr>
          </a:p>
        </p:txBody>
      </p:sp>
      <p:pic>
        <p:nvPicPr>
          <p:cNvPr id="239" name="Google Shape;239;p19"/>
          <p:cNvPicPr preferRelativeResize="0">
            <a:picLocks noGrp="1"/>
          </p:cNvPicPr>
          <p:nvPr>
            <p:ph idx="1"/>
          </p:nvPr>
        </p:nvPicPr>
        <p:blipFill rotWithShape="1">
          <a:blip r:embed="rId3">
            <a:alphaModFix/>
          </a:blip>
          <a:srcRect/>
          <a:stretch/>
        </p:blipFill>
        <p:spPr>
          <a:xfrm>
            <a:off x="274177" y="1628800"/>
            <a:ext cx="8857742" cy="3710235"/>
          </a:xfrm>
          <a:prstGeom prst="rect">
            <a:avLst/>
          </a:prstGeom>
          <a:noFill/>
          <a:ln>
            <a:noFill/>
          </a:ln>
        </p:spPr>
      </p:pic>
      <p:sp>
        <p:nvSpPr>
          <p:cNvPr id="240" name="Google Shape;240;p19"/>
          <p:cNvSpPr/>
          <p:nvPr/>
        </p:nvSpPr>
        <p:spPr>
          <a:xfrm>
            <a:off x="539552" y="5661248"/>
            <a:ext cx="5598368"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b="1">
                <a:solidFill>
                  <a:schemeClr val="dk1"/>
                </a:solidFill>
                <a:latin typeface="Arial"/>
                <a:ea typeface="Arial"/>
                <a:cs typeface="Arial"/>
                <a:sym typeface="Arial"/>
              </a:rPr>
              <a:t>Each activity confined to its “phase”.</a:t>
            </a:r>
            <a:endParaRPr/>
          </a:p>
          <a:p>
            <a:pPr marL="0" marR="0" lvl="0" indent="0" algn="l" rtl="0">
              <a:spcBef>
                <a:spcPts val="0"/>
              </a:spcBef>
              <a:spcAft>
                <a:spcPts val="0"/>
              </a:spcAft>
              <a:buNone/>
            </a:pPr>
            <a:r>
              <a:rPr lang="en-IN" sz="1800" b="1">
                <a:solidFill>
                  <a:schemeClr val="dk1"/>
                </a:solidFill>
                <a:latin typeface="Arial"/>
                <a:ea typeface="Arial"/>
                <a:cs typeface="Arial"/>
                <a:sym typeface="Arial"/>
              </a:rPr>
              <a:t>Unidirectional, no way back;</a:t>
            </a:r>
            <a:br>
              <a:rPr lang="en-IN" sz="1800" b="1">
                <a:solidFill>
                  <a:schemeClr val="dk1"/>
                </a:solidFill>
                <a:latin typeface="Arial"/>
                <a:ea typeface="Arial"/>
                <a:cs typeface="Arial"/>
                <a:sym typeface="Arial"/>
              </a:rPr>
            </a:br>
            <a:r>
              <a:rPr lang="en-IN" sz="1800" b="1">
                <a:solidFill>
                  <a:schemeClr val="dk1"/>
                </a:solidFill>
                <a:latin typeface="Arial"/>
                <a:ea typeface="Arial"/>
                <a:cs typeface="Arial"/>
                <a:sym typeface="Arial"/>
              </a:rPr>
              <a:t>finish this phase before moving to the next</a:t>
            </a:r>
            <a:endParaRPr sz="1800" b="1">
              <a:solidFill>
                <a:schemeClr val="dk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6A99A60-4647-57DE-331F-761A5B48ED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28650" y="928688"/>
            <a:ext cx="7886700" cy="5134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43783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1"/>
          <p:cNvSpPr txBox="1">
            <a:spLocks noGrp="1"/>
          </p:cNvSpPr>
          <p:nvPr>
            <p:ph type="title"/>
          </p:nvPr>
        </p:nvSpPr>
        <p:spPr>
          <a:xfrm>
            <a:off x="322729" y="681036"/>
            <a:ext cx="6551471" cy="736613"/>
          </a:xfrm>
          <a:prstGeom prst="rect">
            <a:avLst/>
          </a:prstGeom>
          <a:noFill/>
          <a:ln>
            <a:noFill/>
          </a:ln>
        </p:spPr>
        <p:txBody>
          <a:bodyPr spcFirstLastPara="1" wrap="square" lIns="91425" tIns="45700" rIns="91425" bIns="45700" anchor="ctr" anchorCtr="0">
            <a:normAutofit fontScale="90000"/>
          </a:bodyPr>
          <a:lstStyle/>
          <a:p>
            <a:pPr algn="ctr">
              <a:spcBef>
                <a:spcPts val="0"/>
              </a:spcBef>
              <a:buClr>
                <a:schemeClr val="dk1"/>
              </a:buClr>
              <a:buSzPct val="100000"/>
            </a:pPr>
            <a:r>
              <a:rPr lang="en-IN" b="1" i="0" dirty="0">
                <a:solidFill>
                  <a:srgbClr val="000000"/>
                </a:solidFill>
                <a:effectLst/>
                <a:latin typeface="Times New Roman" panose="02020603050405020304" pitchFamily="18" charset="0"/>
                <a:cs typeface="Times New Roman" panose="02020603050405020304" pitchFamily="18" charset="0"/>
              </a:rPr>
              <a:t>REQUIREMENT AND ANALYSIS</a:t>
            </a:r>
            <a:br>
              <a:rPr lang="en-IN" b="1" i="0" dirty="0">
                <a:solidFill>
                  <a:srgbClr val="000000"/>
                </a:solidFill>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254" name="Google Shape;254;p21"/>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Understanding the exact requirements of the customers and documenting them correctly</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Noting all the functions, performance and connecting requirements with the customer and developer.</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Brainstorming and studying the requirements by going through a step-by-step analysis</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Creating Software requirement Specification (SRS), a detailed document describing what the system will do in the common language</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This phase talks about the “what” of the system and now “how.”</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EF459-3AAF-A982-EFBC-280766A25500}"/>
              </a:ext>
            </a:extLst>
          </p:cNvPr>
          <p:cNvSpPr>
            <a:spLocks noGrp="1"/>
          </p:cNvSpPr>
          <p:nvPr>
            <p:ph type="title"/>
          </p:nvPr>
        </p:nvSpPr>
        <p:spPr/>
        <p:txBody>
          <a:bodyPr/>
          <a:lstStyle/>
          <a:p>
            <a:endParaRPr lang="en-IN"/>
          </a:p>
        </p:txBody>
      </p:sp>
      <p:pic>
        <p:nvPicPr>
          <p:cNvPr id="2050" name="Picture 2">
            <a:extLst>
              <a:ext uri="{FF2B5EF4-FFF2-40B4-BE49-F238E27FC236}">
                <a16:creationId xmlns:a16="http://schemas.microsoft.com/office/drawing/2014/main" id="{0465FC42-DD31-1418-7913-343E34BFC11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4017" y="1690689"/>
            <a:ext cx="8361333" cy="43729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34415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2"/>
          <p:cNvSpPr txBox="1">
            <a:spLocks noGrp="1"/>
          </p:cNvSpPr>
          <p:nvPr>
            <p:ph type="title"/>
          </p:nvPr>
        </p:nvSpPr>
        <p:spPr>
          <a:xfrm>
            <a:off x="457200" y="274650"/>
            <a:ext cx="6675000" cy="1143000"/>
          </a:xfrm>
          <a:prstGeom prst="rect">
            <a:avLst/>
          </a:prstGeom>
          <a:noFill/>
          <a:ln>
            <a:noFill/>
          </a:ln>
        </p:spPr>
        <p:txBody>
          <a:bodyPr spcFirstLastPara="1" wrap="square" lIns="91425" tIns="45700" rIns="91425" bIns="45700" anchor="ctr" anchorCtr="0">
            <a:normAutofit fontScale="90000"/>
          </a:bodyPr>
          <a:lstStyle/>
          <a:p>
            <a:pPr algn="l"/>
            <a:br>
              <a:rPr lang="en-IN" b="1" dirty="0">
                <a:latin typeface="Times New Roman" panose="02020603050405020304" pitchFamily="18" charset="0"/>
                <a:cs typeface="Times New Roman" panose="02020603050405020304" pitchFamily="18" charset="0"/>
              </a:rPr>
            </a:br>
            <a:r>
              <a:rPr lang="en-IN" b="1" i="0" dirty="0">
                <a:solidFill>
                  <a:srgbClr val="000000"/>
                </a:solidFill>
                <a:effectLst/>
                <a:latin typeface="Times New Roman" panose="02020603050405020304" pitchFamily="18" charset="0"/>
                <a:cs typeface="Times New Roman" panose="02020603050405020304" pitchFamily="18" charset="0"/>
              </a:rPr>
              <a:t>SYSTEM DESIGN</a:t>
            </a:r>
            <a:br>
              <a:rPr lang="en-IN" b="1" i="0" dirty="0">
                <a:solidFill>
                  <a:srgbClr val="000000"/>
                </a:solidFill>
                <a:effectLst/>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261" name="Google Shape;261;p22"/>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Transforming the requirements collected in the SRS into a suitable form which allows further coding in a programming language.</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Describing the overall software structure with detailed design.</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Documenting the design, also known as Software Design Document (SDD).</a:t>
            </a:r>
          </a:p>
          <a:p>
            <a:pPr marL="342900" lvl="0" indent="-342900" algn="l" rtl="0">
              <a:spcBef>
                <a:spcPts val="0"/>
              </a:spcBef>
              <a:spcAft>
                <a:spcPts val="0"/>
              </a:spcAft>
              <a:buClr>
                <a:schemeClr val="dk1"/>
              </a:buClr>
              <a:buSzPts val="3200"/>
              <a:buChar char="•"/>
            </a:pP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284126C5-821E-6B8E-A3CB-CE6751E251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28650" y="1938922"/>
            <a:ext cx="7886700" cy="4124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65162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3"/>
          <p:cNvSpPr txBox="1">
            <a:spLocks noGrp="1"/>
          </p:cNvSpPr>
          <p:nvPr>
            <p:ph type="title"/>
          </p:nvPr>
        </p:nvSpPr>
        <p:spPr>
          <a:xfrm>
            <a:off x="457200" y="274650"/>
            <a:ext cx="6546000" cy="1143000"/>
          </a:xfrm>
          <a:prstGeom prst="rect">
            <a:avLst/>
          </a:prstGeom>
          <a:noFill/>
          <a:ln>
            <a:noFill/>
          </a:ln>
        </p:spPr>
        <p:txBody>
          <a:bodyPr spcFirstLastPara="1" wrap="square" lIns="91425" tIns="45700" rIns="91425" bIns="45700" anchor="ctr" anchorCtr="0">
            <a:normAutofit fontScale="90000"/>
          </a:bodyPr>
          <a:lstStyle/>
          <a:p>
            <a:br>
              <a:rPr lang="en-IN" b="1" i="0" dirty="0">
                <a:solidFill>
                  <a:srgbClr val="000000"/>
                </a:solidFill>
                <a:effectLst/>
                <a:latin typeface="Times New Roman" panose="02020603050405020304" pitchFamily="18" charset="0"/>
                <a:cs typeface="Times New Roman" panose="02020603050405020304" pitchFamily="18" charset="0"/>
              </a:rPr>
            </a:br>
            <a:r>
              <a:rPr lang="en-IN" b="1" i="0" dirty="0">
                <a:solidFill>
                  <a:srgbClr val="000000"/>
                </a:solidFill>
                <a:effectLst/>
                <a:latin typeface="Times New Roman" panose="02020603050405020304" pitchFamily="18" charset="0"/>
                <a:cs typeface="Times New Roman" panose="02020603050405020304" pitchFamily="18" charset="0"/>
              </a:rPr>
              <a:t>IMPLEMENTATION</a:t>
            </a:r>
            <a:br>
              <a:rPr lang="en-IN" b="1" i="0" dirty="0">
                <a:solidFill>
                  <a:srgbClr val="000000"/>
                </a:solidFill>
                <a:effectLst/>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p:txBody>
      </p:sp>
      <p:sp>
        <p:nvSpPr>
          <p:cNvPr id="268" name="Google Shape;268;p23"/>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Implementing the design as per SDD by developing small programs called ‘units’.</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Testing the functionality of the codes through Unit testing.</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Integrating the codes in the next phase.</a:t>
            </a:r>
          </a:p>
          <a:p>
            <a:pPr marL="342900" lvl="0" indent="-170180" algn="l" rtl="0">
              <a:spcBef>
                <a:spcPts val="544"/>
              </a:spcBef>
              <a:spcAft>
                <a:spcPts val="0"/>
              </a:spcAft>
              <a:buClr>
                <a:schemeClr val="dk1"/>
              </a:buClr>
              <a:buSzPct val="100000"/>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txBox="1">
            <a:spLocks noGrp="1"/>
          </p:cNvSpPr>
          <p:nvPr>
            <p:ph type="title"/>
          </p:nvPr>
        </p:nvSpPr>
        <p:spPr>
          <a:xfrm>
            <a:off x="457200" y="274650"/>
            <a:ext cx="69495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BENEFITS OF LEARNING SOFTWARE ENGINEERING</a:t>
            </a:r>
            <a:endParaRPr b="1" dirty="0">
              <a:latin typeface="Times New Roman" panose="02020603050405020304" pitchFamily="18" charset="0"/>
              <a:cs typeface="Times New Roman" panose="02020603050405020304" pitchFamily="18" charset="0"/>
            </a:endParaRPr>
          </a:p>
        </p:txBody>
      </p:sp>
      <p:sp>
        <p:nvSpPr>
          <p:cNvPr id="96" name="Google Shape;96;p2"/>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Learn the basics of programming</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Understand the Software Lifecycle</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Become a better leader</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Get an understanding of emerging tech</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Understand ethical and security concerns</a:t>
            </a:r>
            <a:endParaRPr sz="32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Learn how to be more innovative as a business</a:t>
            </a:r>
            <a:endParaRPr sz="3200" dirty="0">
              <a:latin typeface="Times New Roman" panose="02020603050405020304" pitchFamily="18" charset="0"/>
              <a:cs typeface="Times New Roman" panose="02020603050405020304" pitchFamily="18" charset="0"/>
            </a:endParaRPr>
          </a:p>
          <a:p>
            <a:pPr marL="0" lvl="0" indent="0" algn="l" rtl="0">
              <a:spcBef>
                <a:spcPts val="592"/>
              </a:spcBef>
              <a:spcAft>
                <a:spcPts val="0"/>
              </a:spcAft>
              <a:buClr>
                <a:schemeClr val="dk1"/>
              </a:buClr>
              <a:buSzPct val="100000"/>
              <a:buNone/>
            </a:pPr>
            <a:br>
              <a:rPr lang="en-IN" sz="3200" dirty="0"/>
            </a:br>
            <a:endParaRPr sz="3200" dirty="0"/>
          </a:p>
        </p:txBody>
      </p:sp>
      <p:pic>
        <p:nvPicPr>
          <p:cNvPr id="97" name="Google Shape;97;p2"/>
          <p:cNvPicPr preferRelativeResize="0"/>
          <p:nvPr/>
        </p:nvPicPr>
        <p:blipFill>
          <a:blip r:embed="rId3">
            <a:alphaModFix/>
          </a:blip>
          <a:stretch>
            <a:fillRect/>
          </a:stretch>
        </p:blipFill>
        <p:spPr>
          <a:xfrm>
            <a:off x="7239000" y="-487350"/>
            <a:ext cx="1905000" cy="1905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33DCB-D351-F97E-DF3E-0ACE2A703476}"/>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205A48B3-4146-A19B-DA8F-E764FFB526B5}"/>
              </a:ext>
            </a:extLst>
          </p:cNvPr>
          <p:cNvPicPr>
            <a:picLocks noGrp="1" noChangeAspect="1"/>
          </p:cNvPicPr>
          <p:nvPr>
            <p:ph idx="1"/>
          </p:nvPr>
        </p:nvPicPr>
        <p:blipFill>
          <a:blip r:embed="rId2"/>
          <a:stretch>
            <a:fillRect/>
          </a:stretch>
        </p:blipFill>
        <p:spPr>
          <a:xfrm>
            <a:off x="628650" y="1938922"/>
            <a:ext cx="7886700" cy="4124744"/>
          </a:xfrm>
          <a:prstGeom prst="rect">
            <a:avLst/>
          </a:prstGeom>
        </p:spPr>
      </p:pic>
    </p:spTree>
    <p:extLst>
      <p:ext uri="{BB962C8B-B14F-4D97-AF65-F5344CB8AC3E}">
        <p14:creationId xmlns:p14="http://schemas.microsoft.com/office/powerpoint/2010/main" val="37115299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4"/>
          <p:cNvSpPr txBox="1">
            <a:spLocks noGrp="1"/>
          </p:cNvSpPr>
          <p:nvPr>
            <p:ph type="title"/>
          </p:nvPr>
        </p:nvSpPr>
        <p:spPr>
          <a:xfrm>
            <a:off x="457200" y="578224"/>
            <a:ext cx="6781800" cy="839426"/>
          </a:xfrm>
          <a:prstGeom prst="rect">
            <a:avLst/>
          </a:prstGeom>
          <a:noFill/>
          <a:ln>
            <a:noFill/>
          </a:ln>
        </p:spPr>
        <p:txBody>
          <a:bodyPr spcFirstLastPara="1" wrap="square" lIns="91425" tIns="45700" rIns="91425" bIns="45700" anchor="ctr" anchorCtr="0">
            <a:normAutofit fontScale="90000"/>
          </a:bodyPr>
          <a:lstStyle/>
          <a:p>
            <a:br>
              <a:rPr lang="en-IN" b="1" i="0" dirty="0">
                <a:solidFill>
                  <a:srgbClr val="000000"/>
                </a:solidFill>
                <a:effectLst/>
                <a:latin typeface="Times New Roman" panose="02020603050405020304" pitchFamily="18" charset="0"/>
                <a:cs typeface="Times New Roman" panose="02020603050405020304" pitchFamily="18" charset="0"/>
              </a:rPr>
            </a:br>
            <a:br>
              <a:rPr lang="en-IN" b="1" i="0" dirty="0">
                <a:solidFill>
                  <a:srgbClr val="000000"/>
                </a:solidFill>
                <a:effectLst/>
                <a:latin typeface="Times New Roman" panose="02020603050405020304" pitchFamily="18" charset="0"/>
                <a:cs typeface="Times New Roman" panose="02020603050405020304" pitchFamily="18" charset="0"/>
              </a:rPr>
            </a:br>
            <a:r>
              <a:rPr lang="en-IN" b="1" i="0" dirty="0">
                <a:solidFill>
                  <a:srgbClr val="000000"/>
                </a:solidFill>
                <a:effectLst/>
                <a:latin typeface="Times New Roman" panose="02020603050405020304" pitchFamily="18" charset="0"/>
                <a:cs typeface="Times New Roman" panose="02020603050405020304" pitchFamily="18" charset="0"/>
              </a:rPr>
              <a:t>INTEGRATION AND SYSTEM TESTING</a:t>
            </a:r>
            <a:br>
              <a:rPr lang="en-IN" b="1" i="0" dirty="0">
                <a:solidFill>
                  <a:srgbClr val="000000"/>
                </a:solidFill>
                <a:effectLst/>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275" name="Google Shape;275;p24"/>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Integrating the unit tested codes into a complete system</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Functional and Non-functional testing to ensure that the system meets the requirements.</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Determining the quality of the end product through comprehensive system testing.</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Reporting the issues if found any anomalies.</a:t>
            </a:r>
          </a:p>
          <a:p>
            <a:pPr marL="0" lvl="0" indent="0" algn="just" rtl="0">
              <a:spcBef>
                <a:spcPts val="0"/>
              </a:spcBef>
              <a:spcAft>
                <a:spcPts val="0"/>
              </a:spcAft>
              <a:buClr>
                <a:schemeClr val="dk1"/>
              </a:buClr>
              <a:buSzPts val="3200"/>
              <a:buNone/>
            </a:pP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3212BC-0E08-8605-37A8-FFD95946B054}"/>
              </a:ext>
            </a:extLst>
          </p:cNvPr>
          <p:cNvSpPr>
            <a:spLocks noGrp="1"/>
          </p:cNvSpPr>
          <p:nvPr>
            <p:ph idx="1"/>
          </p:nvPr>
        </p:nvSpPr>
        <p:spPr/>
        <p:txBody>
          <a:bodyPr/>
          <a:lstStyle/>
          <a:p>
            <a:endParaRPr lang="en-IN"/>
          </a:p>
        </p:txBody>
      </p:sp>
      <p:pic>
        <p:nvPicPr>
          <p:cNvPr id="4098" name="Picture 2">
            <a:extLst>
              <a:ext uri="{FF2B5EF4-FFF2-40B4-BE49-F238E27FC236}">
                <a16:creationId xmlns:a16="http://schemas.microsoft.com/office/drawing/2014/main" id="{5804632D-1C6F-4B0B-97D3-71166B00D2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917" y="1102659"/>
            <a:ext cx="8231701" cy="4889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80972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CBC9A-0DBC-2D5A-BB6D-BBD611AC277A}"/>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SYSTEM DEPLOYMENT</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17F3C21-FEE1-94B2-2AAE-47D8117F6591}"/>
              </a:ext>
            </a:extLst>
          </p:cNvPr>
          <p:cNvSpPr>
            <a:spLocks noGrp="1"/>
          </p:cNvSpPr>
          <p:nvPr>
            <p:ph idx="1"/>
          </p:nvPr>
        </p:nvSpPr>
        <p:spPr/>
        <p:txBody>
          <a:bodyPr/>
          <a:lstStyle/>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Deploying the final tested product into the respective customer environment or in the market.</a:t>
            </a:r>
          </a:p>
          <a:p>
            <a:pPr algn="l">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Performing a sanity check in the environment after </a:t>
            </a:r>
            <a:r>
              <a:rPr lang="en-US" sz="2800" b="0" i="0" u="none" strike="noStrike" dirty="0">
                <a:effectLst/>
                <a:latin typeface="Times New Roman" panose="02020603050405020304" pitchFamily="18" charset="0"/>
                <a:cs typeface="Times New Roman" panose="02020603050405020304" pitchFamily="18" charset="0"/>
              </a:rPr>
              <a:t>software deployment </a:t>
            </a:r>
            <a:r>
              <a:rPr lang="en-US" sz="2800" b="0" i="0" dirty="0">
                <a:effectLst/>
                <a:latin typeface="Times New Roman" panose="02020603050405020304" pitchFamily="18" charset="0"/>
                <a:cs typeface="Times New Roman" panose="02020603050405020304" pitchFamily="18" charset="0"/>
              </a:rPr>
              <a:t>to check whether it functions well or not.</a:t>
            </a:r>
          </a:p>
          <a:p>
            <a:endParaRPr lang="en-IN" dirty="0"/>
          </a:p>
        </p:txBody>
      </p:sp>
    </p:spTree>
    <p:extLst>
      <p:ext uri="{BB962C8B-B14F-4D97-AF65-F5344CB8AC3E}">
        <p14:creationId xmlns:p14="http://schemas.microsoft.com/office/powerpoint/2010/main" val="6940549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AA455A7-4776-F676-2CBD-BA9A4ACE151F}"/>
              </a:ext>
            </a:extLst>
          </p:cNvPr>
          <p:cNvPicPr>
            <a:picLocks noGrp="1" noChangeAspect="1"/>
          </p:cNvPicPr>
          <p:nvPr>
            <p:ph idx="1"/>
          </p:nvPr>
        </p:nvPicPr>
        <p:blipFill>
          <a:blip r:embed="rId2"/>
          <a:stretch>
            <a:fillRect/>
          </a:stretch>
        </p:blipFill>
        <p:spPr>
          <a:xfrm>
            <a:off x="628650" y="900953"/>
            <a:ext cx="7886700" cy="5162713"/>
          </a:xfrm>
          <a:prstGeom prst="rect">
            <a:avLst/>
          </a:prstGeom>
        </p:spPr>
      </p:pic>
    </p:spTree>
    <p:extLst>
      <p:ext uri="{BB962C8B-B14F-4D97-AF65-F5344CB8AC3E}">
        <p14:creationId xmlns:p14="http://schemas.microsoft.com/office/powerpoint/2010/main" val="26342568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9215E-78FA-E207-FB38-0238BA9E4172}"/>
              </a:ext>
            </a:extLst>
          </p:cNvPr>
          <p:cNvSpPr>
            <a:spLocks noGrp="1"/>
          </p:cNvSpPr>
          <p:nvPr>
            <p:ph type="title"/>
          </p:nvPr>
        </p:nvSpPr>
        <p:spPr>
          <a:xfrm>
            <a:off x="628650" y="874060"/>
            <a:ext cx="7886700" cy="816630"/>
          </a:xfrm>
        </p:spPr>
        <p:txBody>
          <a:bodyPr>
            <a:normAutofit fontScale="90000"/>
          </a:bodyPr>
          <a:lstStyle/>
          <a:p>
            <a:br>
              <a:rPr lang="en-IN" b="1" i="0" dirty="0">
                <a:solidFill>
                  <a:srgbClr val="000000"/>
                </a:solidFill>
                <a:effectLst/>
                <a:latin typeface="Times New Roman" panose="02020603050405020304" pitchFamily="18" charset="0"/>
                <a:cs typeface="Times New Roman" panose="02020603050405020304" pitchFamily="18" charset="0"/>
              </a:rPr>
            </a:br>
            <a:r>
              <a:rPr lang="en-IN" b="1" i="0" dirty="0">
                <a:solidFill>
                  <a:srgbClr val="000000"/>
                </a:solidFill>
                <a:effectLst/>
                <a:latin typeface="Times New Roman" panose="02020603050405020304" pitchFamily="18" charset="0"/>
                <a:cs typeface="Times New Roman" panose="02020603050405020304" pitchFamily="18" charset="0"/>
              </a:rPr>
              <a:t>SYSTEM MAINTENANCE</a:t>
            </a:r>
            <a:br>
              <a:rPr lang="en-IN" b="1" i="0" dirty="0">
                <a:solidFill>
                  <a:srgbClr val="000000"/>
                </a:solidFill>
                <a:effectLst/>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0E03674-6AD3-46CD-CD2B-5A221537C606}"/>
              </a:ext>
            </a:extLst>
          </p:cNvPr>
          <p:cNvSpPr>
            <a:spLocks noGrp="1"/>
          </p:cNvSpPr>
          <p:nvPr>
            <p:ph idx="1"/>
          </p:nvPr>
        </p:nvSpPr>
        <p:spPr/>
        <p:txBody>
          <a:bodyPr/>
          <a:lstStyle/>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Ensuring that the software is performing well in the respective environment.</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Providing maintenance and operational support to the customers after the deployment and installation of the software.</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Noting and </a:t>
            </a:r>
            <a:r>
              <a:rPr lang="en-US" sz="2800" b="0" i="0" u="none" strike="noStrike" dirty="0">
                <a:effectLst/>
                <a:latin typeface="Times New Roman" panose="02020603050405020304" pitchFamily="18" charset="0"/>
                <a:cs typeface="Times New Roman" panose="02020603050405020304" pitchFamily="18" charset="0"/>
              </a:rPr>
              <a:t>fixing the issues encountered by the customers</a:t>
            </a:r>
            <a:r>
              <a:rPr lang="en-US" sz="2800" b="0" i="0" dirty="0">
                <a:solidFill>
                  <a:srgbClr val="222222"/>
                </a:solidFill>
                <a:effectLst/>
                <a:latin typeface="Times New Roman" panose="02020603050405020304" pitchFamily="18" charset="0"/>
                <a:cs typeface="Times New Roman" panose="02020603050405020304" pitchFamily="18" charset="0"/>
              </a:rPr>
              <a:t>, if any.</a:t>
            </a:r>
          </a:p>
          <a:p>
            <a:pPr algn="l">
              <a:buFont typeface="Arial" panose="020B0604020202020204" pitchFamily="34" charset="0"/>
              <a:buChar char="•"/>
            </a:pPr>
            <a:r>
              <a:rPr lang="en-US" sz="2800" b="0" i="0" dirty="0">
                <a:solidFill>
                  <a:srgbClr val="222222"/>
                </a:solidFill>
                <a:effectLst/>
                <a:latin typeface="Times New Roman" panose="02020603050405020304" pitchFamily="18" charset="0"/>
                <a:cs typeface="Times New Roman" panose="02020603050405020304" pitchFamily="18" charset="0"/>
              </a:rPr>
              <a:t>Updating the system with the latest features.</a:t>
            </a:r>
          </a:p>
          <a:p>
            <a:endParaRPr lang="en-IN" dirty="0"/>
          </a:p>
        </p:txBody>
      </p:sp>
    </p:spTree>
    <p:extLst>
      <p:ext uri="{BB962C8B-B14F-4D97-AF65-F5344CB8AC3E}">
        <p14:creationId xmlns:p14="http://schemas.microsoft.com/office/powerpoint/2010/main" val="37265103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6"/>
          <p:cNvSpPr txBox="1">
            <a:spLocks noGrp="1"/>
          </p:cNvSpPr>
          <p:nvPr>
            <p:ph type="title"/>
          </p:nvPr>
        </p:nvSpPr>
        <p:spPr>
          <a:xfrm>
            <a:off x="161375" y="274650"/>
            <a:ext cx="69387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DISADVANTAGES OF WATERFALL MODEL</a:t>
            </a:r>
            <a:endParaRPr b="1" dirty="0">
              <a:latin typeface="Times New Roman" panose="02020603050405020304" pitchFamily="18" charset="0"/>
              <a:cs typeface="Times New Roman" panose="02020603050405020304" pitchFamily="18" charset="0"/>
            </a:endParaRPr>
          </a:p>
        </p:txBody>
      </p:sp>
      <p:sp>
        <p:nvSpPr>
          <p:cNvPr id="289" name="Google Shape;289;p26"/>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It is difficult to define all the requirements at the beginning.</a:t>
            </a:r>
            <a:endParaRPr sz="24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This model is not suitable for introducing any changes in the middle.</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Small changes or errors that arise in the completed software may cause a lot of problem.</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Clients feedback cannot be included in the ongoing project</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Documentation takes a lot of time.</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Testing period comes late in the development process.</a:t>
            </a:r>
          </a:p>
          <a:p>
            <a:pPr marL="342900" lvl="0" indent="-342900" algn="l" rtl="0">
              <a:spcBef>
                <a:spcPts val="640"/>
              </a:spcBef>
              <a:spcAft>
                <a:spcPts val="0"/>
              </a:spcAft>
              <a:buClr>
                <a:schemeClr val="dk1"/>
              </a:buClr>
              <a:buSzPts val="3200"/>
              <a:buChar char="•"/>
            </a:pPr>
            <a:r>
              <a:rPr lang="en-IN" sz="2400" dirty="0">
                <a:latin typeface="Times New Roman" panose="02020603050405020304" pitchFamily="18" charset="0"/>
                <a:cs typeface="Times New Roman" panose="02020603050405020304" pitchFamily="18" charset="0"/>
              </a:rPr>
              <a:t>Not desirable for the complex project</a:t>
            </a:r>
          </a:p>
          <a:p>
            <a:pPr marL="342900" lvl="0" indent="-342900" algn="l" rtl="0">
              <a:spcBef>
                <a:spcPts val="640"/>
              </a:spcBef>
              <a:spcAft>
                <a:spcPts val="0"/>
              </a:spcAft>
              <a:buClr>
                <a:schemeClr val="dk1"/>
              </a:buClr>
              <a:buSzPts val="3200"/>
              <a:buChar char="•"/>
            </a:pPr>
            <a:endParaRPr dirty="0"/>
          </a:p>
          <a:p>
            <a:pPr marL="342900" lvl="0" indent="-139700" algn="l" rtl="0">
              <a:spcBef>
                <a:spcPts val="640"/>
              </a:spcBef>
              <a:spcAft>
                <a:spcPts val="0"/>
              </a:spcAft>
              <a:buClr>
                <a:schemeClr val="dk1"/>
              </a:buClr>
              <a:buSzPts val="3200"/>
              <a:buNone/>
            </a:pPr>
            <a:endParaRPr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8417A-1A62-97BE-9758-472C5E1BBDF5}"/>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ADVANTAGES OF WATERFALL MODEL</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73E2E9E-D3B0-ECA1-BEC0-6F2A7BB5AA61}"/>
              </a:ext>
            </a:extLst>
          </p:cNvPr>
          <p:cNvSpPr>
            <a:spLocks noGrp="1"/>
          </p:cNvSpPr>
          <p:nvPr>
            <p:ph idx="1"/>
          </p:nvPr>
        </p:nvSpPr>
        <p:spPr/>
        <p:txBody>
          <a:bodyPr>
            <a:normAutofit/>
          </a:bodyPr>
          <a:lstStyle/>
          <a:p>
            <a:r>
              <a:rPr lang="en-US" sz="2800" dirty="0">
                <a:latin typeface="Times New Roman" panose="02020603050405020304" pitchFamily="18" charset="0"/>
                <a:cs typeface="Times New Roman" panose="02020603050405020304" pitchFamily="18" charset="0"/>
              </a:rPr>
              <a:t>Suited for smaller project</a:t>
            </a:r>
          </a:p>
          <a:p>
            <a:r>
              <a:rPr lang="en-US" sz="2800" dirty="0">
                <a:latin typeface="Times New Roman" panose="02020603050405020304" pitchFamily="18" charset="0"/>
                <a:cs typeface="Times New Roman" panose="02020603050405020304" pitchFamily="18" charset="0"/>
              </a:rPr>
              <a:t>Documentation is done in each phase</a:t>
            </a:r>
          </a:p>
          <a:p>
            <a:r>
              <a:rPr lang="en-US" sz="2800" dirty="0">
                <a:latin typeface="Times New Roman" panose="02020603050405020304" pitchFamily="18" charset="0"/>
                <a:cs typeface="Times New Roman" panose="02020603050405020304" pitchFamily="18" charset="0"/>
              </a:rPr>
              <a:t>Project is completed with minimum client intervention</a:t>
            </a:r>
          </a:p>
          <a:p>
            <a:r>
              <a:rPr lang="en-US" sz="2800" dirty="0">
                <a:latin typeface="Times New Roman" panose="02020603050405020304" pitchFamily="18" charset="0"/>
                <a:cs typeface="Times New Roman" panose="02020603050405020304" pitchFamily="18" charset="0"/>
              </a:rPr>
              <a:t>Any software changes is made during the development phase</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13168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7"/>
          <p:cNvSpPr txBox="1">
            <a:spLocks noGrp="1"/>
          </p:cNvSpPr>
          <p:nvPr>
            <p:ph type="title"/>
          </p:nvPr>
        </p:nvSpPr>
        <p:spPr>
          <a:xfrm>
            <a:off x="628650" y="365126"/>
            <a:ext cx="6740338" cy="1325563"/>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b="1" dirty="0">
                <a:latin typeface="Times New Roman" panose="02020603050405020304" pitchFamily="18" charset="0"/>
                <a:cs typeface="Times New Roman" panose="02020603050405020304" pitchFamily="18" charset="0"/>
              </a:rPr>
              <a:t>WATER FALL MODAL CAN BE USED WHEN:</a:t>
            </a:r>
          </a:p>
        </p:txBody>
      </p:sp>
      <p:sp>
        <p:nvSpPr>
          <p:cNvPr id="296" name="Google Shape;296;p27"/>
          <p:cNvSpPr txBox="1">
            <a:spLocks noGrp="1"/>
          </p:cNvSpPr>
          <p:nvPr>
            <p:ph idx="1"/>
          </p:nvPr>
        </p:nvSpPr>
        <p:spPr>
          <a:prstGeom prst="rect">
            <a:avLst/>
          </a:prstGeom>
        </p:spPr>
        <p:txBody>
          <a:bodyPr spcFirstLastPara="1" wrap="square" lIns="91425" tIns="45700" rIns="91425" bIns="45700" anchor="t" anchorCtr="0">
            <a:normAutofit/>
          </a:bodyPr>
          <a:lstStyle/>
          <a:p>
            <a:pPr>
              <a:spcBef>
                <a:spcPts val="360"/>
              </a:spcBef>
            </a:pPr>
            <a:r>
              <a:rPr lang="en-US" sz="3200" dirty="0">
                <a:latin typeface="Times New Roman" panose="02020603050405020304" pitchFamily="18" charset="0"/>
                <a:cs typeface="Times New Roman" panose="02020603050405020304" pitchFamily="18" charset="0"/>
              </a:rPr>
              <a:t>Requirement are not changing frequently</a:t>
            </a:r>
          </a:p>
          <a:p>
            <a:pPr>
              <a:spcBef>
                <a:spcPts val="360"/>
              </a:spcBef>
            </a:pPr>
            <a:r>
              <a:rPr lang="en-US" sz="3200" dirty="0">
                <a:latin typeface="Times New Roman" panose="02020603050405020304" pitchFamily="18" charset="0"/>
                <a:cs typeface="Times New Roman" panose="02020603050405020304" pitchFamily="18" charset="0"/>
              </a:rPr>
              <a:t>Application is not complicated and big</a:t>
            </a:r>
          </a:p>
          <a:p>
            <a:pPr>
              <a:spcBef>
                <a:spcPts val="360"/>
              </a:spcBef>
            </a:pPr>
            <a:r>
              <a:rPr lang="en-US" sz="3200" dirty="0">
                <a:latin typeface="Times New Roman" panose="02020603050405020304" pitchFamily="18" charset="0"/>
                <a:cs typeface="Times New Roman" panose="02020603050405020304" pitchFamily="18" charset="0"/>
              </a:rPr>
              <a:t>Project is short</a:t>
            </a:r>
          </a:p>
          <a:p>
            <a:pPr>
              <a:spcBef>
                <a:spcPts val="360"/>
              </a:spcBef>
            </a:pPr>
            <a:r>
              <a:rPr lang="en-US" sz="3200" dirty="0">
                <a:latin typeface="Times New Roman" panose="02020603050405020304" pitchFamily="18" charset="0"/>
                <a:cs typeface="Times New Roman" panose="02020603050405020304" pitchFamily="18" charset="0"/>
              </a:rPr>
              <a:t>Requirement is clear</a:t>
            </a:r>
          </a:p>
          <a:p>
            <a:pPr marL="0" lvl="0" indent="0" algn="l" rtl="0">
              <a:spcBef>
                <a:spcPts val="360"/>
              </a:spcBef>
              <a:spcAft>
                <a:spcPts val="0"/>
              </a:spcAft>
              <a:buNone/>
            </a:pPr>
            <a:endParaRPr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A7995-12C8-F8A7-997C-BC5396C62261}"/>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EVOLUTIONARY MODEL</a:t>
            </a:r>
          </a:p>
        </p:txBody>
      </p:sp>
      <p:sp>
        <p:nvSpPr>
          <p:cNvPr id="3" name="Content Placeholder 2">
            <a:extLst>
              <a:ext uri="{FF2B5EF4-FFF2-40B4-BE49-F238E27FC236}">
                <a16:creationId xmlns:a16="http://schemas.microsoft.com/office/drawing/2014/main" id="{95844C3C-3922-5CCE-53A1-CBDDCD2FA706}"/>
              </a:ext>
            </a:extLst>
          </p:cNvPr>
          <p:cNvSpPr>
            <a:spLocks noGrp="1"/>
          </p:cNvSpPr>
          <p:nvPr>
            <p:ph idx="1"/>
          </p:nvPr>
        </p:nvSpPr>
        <p:spPr/>
        <p:txBody>
          <a:bodyPr>
            <a:normAutofit/>
          </a:bodyPr>
          <a:lstStyle/>
          <a:p>
            <a:r>
              <a:rPr lang="en-US" sz="3200" b="1" i="0" dirty="0">
                <a:solidFill>
                  <a:srgbClr val="0A0A0A"/>
                </a:solidFill>
                <a:effectLst/>
                <a:latin typeface="Times New Roman" panose="02020603050405020304" pitchFamily="18" charset="0"/>
                <a:cs typeface="Times New Roman" panose="02020603050405020304" pitchFamily="18" charset="0"/>
              </a:rPr>
              <a:t>Evolutionary model</a:t>
            </a:r>
            <a:r>
              <a:rPr lang="en-US" sz="3200" b="0" i="0" dirty="0">
                <a:solidFill>
                  <a:srgbClr val="0A0A0A"/>
                </a:solidFill>
                <a:effectLst/>
                <a:latin typeface="Times New Roman" panose="02020603050405020304" pitchFamily="18" charset="0"/>
                <a:cs typeface="Times New Roman" panose="02020603050405020304" pitchFamily="18" charset="0"/>
              </a:rPr>
              <a:t> is also referred to as the </a:t>
            </a:r>
            <a:r>
              <a:rPr lang="en-US" sz="3200" b="1" i="0" dirty="0">
                <a:solidFill>
                  <a:srgbClr val="0A0A0A"/>
                </a:solidFill>
                <a:effectLst/>
                <a:latin typeface="Times New Roman" panose="02020603050405020304" pitchFamily="18" charset="0"/>
                <a:cs typeface="Times New Roman" panose="02020603050405020304" pitchFamily="18" charset="0"/>
              </a:rPr>
              <a:t>successive versions model </a:t>
            </a:r>
            <a:r>
              <a:rPr lang="en-US" sz="3200" b="0" i="0" dirty="0">
                <a:solidFill>
                  <a:srgbClr val="0A0A0A"/>
                </a:solidFill>
                <a:effectLst/>
                <a:latin typeface="Times New Roman" panose="02020603050405020304" pitchFamily="18" charset="0"/>
                <a:cs typeface="Times New Roman" panose="02020603050405020304" pitchFamily="18" charset="0"/>
              </a:rPr>
              <a:t>and sometimes as the</a:t>
            </a:r>
            <a:r>
              <a:rPr lang="en-US" sz="3200" b="1" i="0" dirty="0">
                <a:solidFill>
                  <a:srgbClr val="0A0A0A"/>
                </a:solidFill>
                <a:effectLst/>
                <a:latin typeface="Times New Roman" panose="02020603050405020304" pitchFamily="18" charset="0"/>
                <a:cs typeface="Times New Roman" panose="02020603050405020304" pitchFamily="18" charset="0"/>
              </a:rPr>
              <a:t> incremental model</a:t>
            </a:r>
            <a:r>
              <a:rPr lang="en-US" sz="3200" b="0" i="0" dirty="0">
                <a:solidFill>
                  <a:srgbClr val="0A0A0A"/>
                </a:solidFill>
                <a:effectLst/>
                <a:latin typeface="Times New Roman" panose="02020603050405020304" pitchFamily="18" charset="0"/>
                <a:cs typeface="Times New Roman" panose="02020603050405020304" pitchFamily="18" charset="0"/>
              </a:rPr>
              <a:t>. In Evolutionary model, the software requirement is first broken down into several modules (or functional units) that can be incrementally constructed and delivered </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2894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4"/>
          <p:cNvSpPr txBox="1">
            <a:spLocks noGrp="1"/>
          </p:cNvSpPr>
          <p:nvPr>
            <p:ph type="title"/>
          </p:nvPr>
        </p:nvSpPr>
        <p:spPr>
          <a:xfrm>
            <a:off x="457200" y="274650"/>
            <a:ext cx="6788100" cy="94455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AIM OF SOFTWARE ENGINEERING</a:t>
            </a:r>
            <a:endParaRPr b="1" dirty="0">
              <a:latin typeface="Times New Roman" panose="02020603050405020304" pitchFamily="18" charset="0"/>
              <a:cs typeface="Times New Roman" panose="02020603050405020304" pitchFamily="18" charset="0"/>
            </a:endParaRPr>
          </a:p>
        </p:txBody>
      </p:sp>
      <p:sp>
        <p:nvSpPr>
          <p:cNvPr id="103" name="Google Shape;103;p4"/>
          <p:cNvSpPr txBox="1">
            <a:spLocks noGrp="1"/>
          </p:cNvSpPr>
          <p:nvPr>
            <p:ph idx="1"/>
          </p:nvPr>
        </p:nvSpPr>
        <p:spPr>
          <a:xfrm>
            <a:off x="628650" y="1352550"/>
            <a:ext cx="7886700" cy="4824413"/>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spcBef>
                <a:spcPts val="0"/>
              </a:spcBef>
              <a:spcAft>
                <a:spcPts val="0"/>
              </a:spcAft>
              <a:buClr>
                <a:schemeClr val="dk1"/>
              </a:buClr>
              <a:buSzPct val="100000"/>
              <a:buNone/>
            </a:pPr>
            <a:r>
              <a:rPr lang="en-IN" sz="3200" dirty="0">
                <a:latin typeface="Times New Roman" panose="02020603050405020304" pitchFamily="18" charset="0"/>
                <a:cs typeface="Times New Roman" panose="02020603050405020304" pitchFamily="18" charset="0"/>
              </a:rPr>
              <a:t>The key features of Software Engineering that it targets to fulfil:</a:t>
            </a:r>
          </a:p>
          <a:p>
            <a:pPr marL="0" lvl="0" indent="0" algn="l" rtl="0">
              <a:spcBef>
                <a:spcPts val="0"/>
              </a:spcBef>
              <a:spcAft>
                <a:spcPts val="0"/>
              </a:spcAft>
              <a:buClr>
                <a:schemeClr val="dk1"/>
              </a:buClr>
              <a:buSzPct val="100000"/>
              <a:buNone/>
            </a:pP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Every time software is being developed, we get quality software at the end as a result.</a:t>
            </a: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The Software Produced is maintainable and reliable.</a:t>
            </a: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The Software is delivered to the customer (or organization) on time.</a:t>
            </a: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The Software is completed within budget.</a:t>
            </a:r>
            <a:endParaRPr sz="3200" dirty="0">
              <a:latin typeface="Times New Roman" panose="02020603050405020304" pitchFamily="18" charset="0"/>
              <a:cs typeface="Times New Roman" panose="02020603050405020304" pitchFamily="18" charset="0"/>
            </a:endParaRPr>
          </a:p>
          <a:p>
            <a:pPr marL="342900" lvl="0" indent="-342900" algn="l" rtl="0">
              <a:spcBef>
                <a:spcPts val="544"/>
              </a:spcBef>
              <a:spcAft>
                <a:spcPts val="0"/>
              </a:spcAft>
              <a:buClr>
                <a:schemeClr val="dk1"/>
              </a:buClr>
              <a:buSzPct val="100000"/>
              <a:buChar char="•"/>
            </a:pPr>
            <a:r>
              <a:rPr lang="en-IN" sz="3200" dirty="0">
                <a:latin typeface="Times New Roman" panose="02020603050405020304" pitchFamily="18" charset="0"/>
                <a:cs typeface="Times New Roman" panose="02020603050405020304" pitchFamily="18" charset="0"/>
              </a:rPr>
              <a:t>The Software satisfies all the requirements that it was supposed to fulfil.</a:t>
            </a:r>
            <a:endParaRPr sz="3200" dirty="0">
              <a:latin typeface="Times New Roman" panose="02020603050405020304" pitchFamily="18" charset="0"/>
              <a:cs typeface="Times New Roman" panose="02020603050405020304" pitchFamily="18" charset="0"/>
            </a:endParaRPr>
          </a:p>
          <a:p>
            <a:pPr marL="342900" lvl="0" indent="-170180" algn="l" rtl="0">
              <a:spcBef>
                <a:spcPts val="544"/>
              </a:spcBef>
              <a:spcAft>
                <a:spcPts val="0"/>
              </a:spcAft>
              <a:buClr>
                <a:schemeClr val="dk1"/>
              </a:buClr>
              <a:buSzPct val="100000"/>
              <a:buNone/>
            </a:pP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8857337-E408-62DE-1E40-DBDD58877B83}"/>
              </a:ext>
            </a:extLst>
          </p:cNvPr>
          <p:cNvPicPr>
            <a:picLocks noGrp="1" noChangeAspect="1"/>
          </p:cNvPicPr>
          <p:nvPr>
            <p:ph idx="1"/>
          </p:nvPr>
        </p:nvPicPr>
        <p:blipFill>
          <a:blip r:embed="rId2"/>
          <a:stretch>
            <a:fillRect/>
          </a:stretch>
        </p:blipFill>
        <p:spPr>
          <a:xfrm>
            <a:off x="2122626" y="365126"/>
            <a:ext cx="4673461" cy="5498306"/>
          </a:xfrm>
          <a:prstGeom prst="rect">
            <a:avLst/>
          </a:prstGeom>
        </p:spPr>
      </p:pic>
    </p:spTree>
    <p:extLst>
      <p:ext uri="{BB962C8B-B14F-4D97-AF65-F5344CB8AC3E}">
        <p14:creationId xmlns:p14="http://schemas.microsoft.com/office/powerpoint/2010/main" val="16713247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9685D12-B9C9-435B-99F6-4856DD188150}"/>
              </a:ext>
            </a:extLst>
          </p:cNvPr>
          <p:cNvPicPr>
            <a:picLocks noGrp="1" noChangeAspect="1"/>
          </p:cNvPicPr>
          <p:nvPr>
            <p:ph idx="1"/>
          </p:nvPr>
        </p:nvPicPr>
        <p:blipFill>
          <a:blip r:embed="rId2"/>
          <a:stretch>
            <a:fillRect/>
          </a:stretch>
        </p:blipFill>
        <p:spPr>
          <a:xfrm>
            <a:off x="423057" y="1127328"/>
            <a:ext cx="7635093" cy="5049636"/>
          </a:xfrm>
          <a:prstGeom prst="rect">
            <a:avLst/>
          </a:prstGeom>
        </p:spPr>
      </p:pic>
    </p:spTree>
    <p:extLst>
      <p:ext uri="{BB962C8B-B14F-4D97-AF65-F5344CB8AC3E}">
        <p14:creationId xmlns:p14="http://schemas.microsoft.com/office/powerpoint/2010/main" val="22470184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BEA59-6B19-4A7F-D161-42154AB00B74}"/>
              </a:ext>
            </a:extLst>
          </p:cNvPr>
          <p:cNvSpPr>
            <a:spLocks noGrp="1"/>
          </p:cNvSpPr>
          <p:nvPr>
            <p:ph type="title"/>
          </p:nvPr>
        </p:nvSpPr>
        <p:spPr/>
        <p:txBody>
          <a:bodyPr>
            <a:normAutofit fontScale="90000"/>
          </a:bodyPr>
          <a:lstStyle/>
          <a:p>
            <a:r>
              <a:rPr lang="en-US" b="1" i="0" dirty="0">
                <a:effectLst/>
                <a:latin typeface="Times New Roman" panose="02020603050405020304" pitchFamily="18" charset="0"/>
                <a:cs typeface="Times New Roman" panose="02020603050405020304" pitchFamily="18" charset="0"/>
              </a:rPr>
              <a:t>ADVANTAGES OF EVOLUTIONARY MODEL</a:t>
            </a:r>
            <a:br>
              <a:rPr lang="en-US" b="1" i="0" dirty="0">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AA88BA5-B7A4-F846-E1DA-5C26CCB3FAB4}"/>
              </a:ext>
            </a:extLst>
          </p:cNvPr>
          <p:cNvSpPr>
            <a:spLocks noGrp="1"/>
          </p:cNvSpPr>
          <p:nvPr>
            <p:ph idx="1"/>
          </p:nvPr>
        </p:nvSpPr>
        <p:spPr>
          <a:xfrm>
            <a:off x="628650" y="1438835"/>
            <a:ext cx="7886700" cy="4738128"/>
          </a:xfrm>
        </p:spPr>
        <p:txBody>
          <a:bodyPr>
            <a:noAutofit/>
          </a:bodyPr>
          <a:lstStyle/>
          <a:p>
            <a:pPr fontAlgn="base">
              <a:lnSpc>
                <a:spcPct val="100000"/>
              </a:lnSpc>
              <a:buFont typeface="Arial" panose="020B0604020202020204" pitchFamily="34" charset="0"/>
              <a:buChar char="•"/>
            </a:pPr>
            <a:r>
              <a:rPr lang="en-US" sz="2000" b="1" i="0" dirty="0">
                <a:solidFill>
                  <a:srgbClr val="0A0A0A"/>
                </a:solidFill>
                <a:effectLst/>
                <a:latin typeface="Times New Roman" panose="02020603050405020304" pitchFamily="18" charset="0"/>
                <a:cs typeface="Times New Roman" panose="02020603050405020304" pitchFamily="18" charset="0"/>
              </a:rPr>
              <a:t>Large project:</a:t>
            </a:r>
            <a:r>
              <a:rPr lang="en-US" sz="2000" b="0" i="0" dirty="0">
                <a:solidFill>
                  <a:srgbClr val="0A0A0A"/>
                </a:solidFill>
                <a:effectLst/>
                <a:latin typeface="Times New Roman" panose="02020603050405020304" pitchFamily="18" charset="0"/>
                <a:cs typeface="Times New Roman" panose="02020603050405020304" pitchFamily="18" charset="0"/>
              </a:rPr>
              <a:t> Evolutionary model is normally useful for very large products.</a:t>
            </a:r>
            <a:br>
              <a:rPr lang="en-US" sz="2000" b="0" i="0" dirty="0">
                <a:solidFill>
                  <a:srgbClr val="0A0A0A"/>
                </a:solidFill>
                <a:effectLst/>
                <a:latin typeface="Times New Roman" panose="02020603050405020304" pitchFamily="18" charset="0"/>
                <a:cs typeface="Times New Roman" panose="02020603050405020304" pitchFamily="18" charset="0"/>
              </a:rPr>
            </a:br>
            <a:endParaRPr lang="en-US" sz="2000" b="0" i="0" dirty="0">
              <a:solidFill>
                <a:srgbClr val="0A0A0A"/>
              </a:solidFill>
              <a:effectLst/>
              <a:latin typeface="Times New Roman" panose="02020603050405020304" pitchFamily="18" charset="0"/>
              <a:cs typeface="Times New Roman" panose="02020603050405020304" pitchFamily="18" charset="0"/>
            </a:endParaRPr>
          </a:p>
          <a:p>
            <a:pPr algn="just" fontAlgn="base">
              <a:lnSpc>
                <a:spcPct val="100000"/>
              </a:lnSpc>
              <a:buFont typeface="Arial" panose="020B0604020202020204" pitchFamily="34" charset="0"/>
              <a:buChar char="•"/>
            </a:pPr>
            <a:r>
              <a:rPr lang="en-US" sz="2000" b="0" i="0" dirty="0">
                <a:solidFill>
                  <a:srgbClr val="0A0A0A"/>
                </a:solidFill>
                <a:effectLst/>
                <a:latin typeface="Times New Roman" panose="02020603050405020304" pitchFamily="18" charset="0"/>
                <a:cs typeface="Times New Roman" panose="02020603050405020304" pitchFamily="18" charset="0"/>
              </a:rPr>
              <a:t>User gets a </a:t>
            </a:r>
            <a:r>
              <a:rPr lang="en-US" sz="2000" b="1" i="0" dirty="0">
                <a:solidFill>
                  <a:srgbClr val="0A0A0A"/>
                </a:solidFill>
                <a:effectLst/>
                <a:latin typeface="Times New Roman" panose="02020603050405020304" pitchFamily="18" charset="0"/>
                <a:cs typeface="Times New Roman" panose="02020603050405020304" pitchFamily="18" charset="0"/>
              </a:rPr>
              <a:t>chance to</a:t>
            </a:r>
            <a:r>
              <a:rPr lang="en-US" sz="2000" b="0" i="0" dirty="0">
                <a:solidFill>
                  <a:srgbClr val="0A0A0A"/>
                </a:solidFill>
                <a:effectLst/>
                <a:latin typeface="Times New Roman" panose="02020603050405020304" pitchFamily="18" charset="0"/>
                <a:cs typeface="Times New Roman" panose="02020603050405020304" pitchFamily="18" charset="0"/>
              </a:rPr>
              <a:t> </a:t>
            </a:r>
            <a:r>
              <a:rPr lang="en-US" sz="2000" b="1" i="0" dirty="0">
                <a:solidFill>
                  <a:srgbClr val="0A0A0A"/>
                </a:solidFill>
                <a:effectLst/>
                <a:latin typeface="Times New Roman" panose="02020603050405020304" pitchFamily="18" charset="0"/>
                <a:cs typeface="Times New Roman" panose="02020603050405020304" pitchFamily="18" charset="0"/>
              </a:rPr>
              <a:t>experiment with a partially developed software</a:t>
            </a:r>
            <a:r>
              <a:rPr lang="en-US" sz="2000" b="0" i="0" dirty="0">
                <a:solidFill>
                  <a:srgbClr val="0A0A0A"/>
                </a:solidFill>
                <a:effectLst/>
                <a:latin typeface="Times New Roman" panose="02020603050405020304" pitchFamily="18" charset="0"/>
                <a:cs typeface="Times New Roman" panose="02020603050405020304" pitchFamily="18" charset="0"/>
              </a:rPr>
              <a:t> much before the complete version of the system is released.</a:t>
            </a:r>
            <a:br>
              <a:rPr lang="en-US" sz="2000" b="0" i="0" dirty="0">
                <a:solidFill>
                  <a:srgbClr val="0A0A0A"/>
                </a:solidFill>
                <a:effectLst/>
                <a:latin typeface="Times New Roman" panose="02020603050405020304" pitchFamily="18" charset="0"/>
                <a:cs typeface="Times New Roman" panose="02020603050405020304" pitchFamily="18" charset="0"/>
              </a:rPr>
            </a:br>
            <a:endParaRPr lang="en-US" sz="2000" b="0" i="0" dirty="0">
              <a:solidFill>
                <a:srgbClr val="0A0A0A"/>
              </a:solidFill>
              <a:effectLst/>
              <a:latin typeface="Times New Roman" panose="02020603050405020304" pitchFamily="18" charset="0"/>
              <a:cs typeface="Times New Roman" panose="02020603050405020304" pitchFamily="18" charset="0"/>
            </a:endParaRPr>
          </a:p>
          <a:p>
            <a:pPr algn="just" fontAlgn="base">
              <a:lnSpc>
                <a:spcPct val="100000"/>
              </a:lnSpc>
            </a:pPr>
            <a:r>
              <a:rPr lang="en-US" sz="2000" b="0" i="0" dirty="0">
                <a:solidFill>
                  <a:srgbClr val="0A0A0A"/>
                </a:solidFill>
                <a:effectLst/>
                <a:latin typeface="Times New Roman" panose="02020603050405020304" pitchFamily="18" charset="0"/>
                <a:cs typeface="Times New Roman" panose="02020603050405020304" pitchFamily="18" charset="0"/>
              </a:rPr>
              <a:t>Evolutionary model helps to accurately </a:t>
            </a:r>
            <a:r>
              <a:rPr lang="en-US" sz="2000" b="1" i="0" dirty="0">
                <a:solidFill>
                  <a:srgbClr val="0A0A0A"/>
                </a:solidFill>
                <a:effectLst/>
                <a:latin typeface="Times New Roman" panose="02020603050405020304" pitchFamily="18" charset="0"/>
                <a:cs typeface="Times New Roman" panose="02020603050405020304" pitchFamily="18" charset="0"/>
              </a:rPr>
              <a:t>elicit user requirements</a:t>
            </a:r>
            <a:r>
              <a:rPr lang="en-US" sz="2000" b="0" i="0" dirty="0">
                <a:solidFill>
                  <a:srgbClr val="0A0A0A"/>
                </a:solidFill>
                <a:effectLst/>
                <a:latin typeface="Times New Roman" panose="02020603050405020304" pitchFamily="18" charset="0"/>
                <a:cs typeface="Times New Roman" panose="02020603050405020304" pitchFamily="18" charset="0"/>
              </a:rPr>
              <a:t> during the delivery of different versions of the software.</a:t>
            </a:r>
          </a:p>
          <a:p>
            <a:pPr algn="just" fontAlgn="base">
              <a:lnSpc>
                <a:spcPct val="100000"/>
              </a:lnSpc>
            </a:pPr>
            <a:r>
              <a:rPr lang="en-US" sz="2000" b="0" i="0" dirty="0">
                <a:solidFill>
                  <a:srgbClr val="0A0A0A"/>
                </a:solidFill>
                <a:effectLst/>
                <a:latin typeface="Times New Roman" panose="02020603050405020304" pitchFamily="18" charset="0"/>
                <a:cs typeface="Times New Roman" panose="02020603050405020304" pitchFamily="18" charset="0"/>
              </a:rPr>
              <a:t>The core modules get tested thoroughly, thereby</a:t>
            </a:r>
            <a:r>
              <a:rPr lang="en-US" sz="2000" b="1" i="0" dirty="0">
                <a:solidFill>
                  <a:srgbClr val="0A0A0A"/>
                </a:solidFill>
                <a:effectLst/>
                <a:latin typeface="Times New Roman" panose="02020603050405020304" pitchFamily="18" charset="0"/>
                <a:cs typeface="Times New Roman" panose="02020603050405020304" pitchFamily="18" charset="0"/>
              </a:rPr>
              <a:t> reducing the chances of errors</a:t>
            </a:r>
            <a:r>
              <a:rPr lang="en-US" sz="2000" b="0" i="0" dirty="0">
                <a:solidFill>
                  <a:srgbClr val="0A0A0A"/>
                </a:solidFill>
                <a:effectLst/>
                <a:latin typeface="Times New Roman" panose="02020603050405020304" pitchFamily="18" charset="0"/>
                <a:cs typeface="Times New Roman" panose="02020603050405020304" pitchFamily="18" charset="0"/>
              </a:rPr>
              <a:t> in the core modules of the final products.</a:t>
            </a:r>
            <a:br>
              <a:rPr lang="en-US" sz="2000" b="0" i="0" dirty="0">
                <a:solidFill>
                  <a:srgbClr val="0A0A0A"/>
                </a:solidFill>
                <a:effectLst/>
                <a:latin typeface="Times New Roman" panose="02020603050405020304" pitchFamily="18" charset="0"/>
                <a:cs typeface="Times New Roman" panose="02020603050405020304" pitchFamily="18" charset="0"/>
              </a:rPr>
            </a:br>
            <a:endParaRPr lang="en-US" sz="2000" b="0" i="0" dirty="0">
              <a:solidFill>
                <a:srgbClr val="0A0A0A"/>
              </a:solidFill>
              <a:effectLst/>
              <a:latin typeface="Times New Roman" panose="02020603050405020304" pitchFamily="18" charset="0"/>
              <a:cs typeface="Times New Roman" panose="02020603050405020304" pitchFamily="18" charset="0"/>
            </a:endParaRPr>
          </a:p>
          <a:p>
            <a:pPr algn="just" fontAlgn="base">
              <a:lnSpc>
                <a:spcPct val="100000"/>
              </a:lnSpc>
              <a:buFont typeface="Arial" panose="020B0604020202020204" pitchFamily="34" charset="0"/>
              <a:buChar char="•"/>
            </a:pPr>
            <a:r>
              <a:rPr lang="en-US" sz="2000" b="0" i="0" dirty="0">
                <a:solidFill>
                  <a:srgbClr val="0A0A0A"/>
                </a:solidFill>
                <a:effectLst/>
                <a:latin typeface="Times New Roman" panose="02020603050405020304" pitchFamily="18" charset="0"/>
                <a:cs typeface="Times New Roman" panose="02020603050405020304" pitchFamily="18" charset="0"/>
              </a:rPr>
              <a:t>Evolutionary model </a:t>
            </a:r>
            <a:r>
              <a:rPr lang="en-US" sz="2000" b="1" i="0" dirty="0">
                <a:solidFill>
                  <a:srgbClr val="0A0A0A"/>
                </a:solidFill>
                <a:effectLst/>
                <a:latin typeface="Times New Roman" panose="02020603050405020304" pitchFamily="18" charset="0"/>
                <a:cs typeface="Times New Roman" panose="02020603050405020304" pitchFamily="18" charset="0"/>
              </a:rPr>
              <a:t>avoids the need to commit large resources</a:t>
            </a:r>
            <a:r>
              <a:rPr lang="en-US" sz="2000" b="0" i="0" dirty="0">
                <a:solidFill>
                  <a:srgbClr val="0A0A0A"/>
                </a:solidFill>
                <a:effectLst/>
                <a:latin typeface="Times New Roman" panose="02020603050405020304" pitchFamily="18" charset="0"/>
                <a:cs typeface="Times New Roman" panose="02020603050405020304" pitchFamily="18" charset="0"/>
              </a:rPr>
              <a:t> in one go for development of the system.</a:t>
            </a:r>
          </a:p>
          <a:p>
            <a:pPr marL="0" indent="0">
              <a:lnSpc>
                <a:spcPct val="100000"/>
              </a:lnSpc>
              <a:buNone/>
            </a:pPr>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92990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48211-9A54-A3A0-9741-CC595A0AF406}"/>
              </a:ext>
            </a:extLst>
          </p:cNvPr>
          <p:cNvSpPr>
            <a:spLocks noGrp="1"/>
          </p:cNvSpPr>
          <p:nvPr>
            <p:ph type="title"/>
          </p:nvPr>
        </p:nvSpPr>
        <p:spPr/>
        <p:txBody>
          <a:bodyPr>
            <a:normAutofit fontScale="90000"/>
          </a:bodyPr>
          <a:lstStyle/>
          <a:p>
            <a:r>
              <a:rPr lang="en-US" b="1" i="0" dirty="0">
                <a:effectLst/>
                <a:latin typeface="Times New Roman" panose="02020603050405020304" pitchFamily="18" charset="0"/>
                <a:cs typeface="Times New Roman" panose="02020603050405020304" pitchFamily="18" charset="0"/>
              </a:rPr>
              <a:t>DISADVANTAGES OF EVOLUTIONARY MODEL</a:t>
            </a:r>
            <a:br>
              <a:rPr lang="en-US" b="1" i="0" dirty="0">
                <a:effectLst/>
                <a:latin typeface="Muli"/>
              </a:rPr>
            </a:br>
            <a:endParaRPr lang="en-IN" dirty="0"/>
          </a:p>
        </p:txBody>
      </p:sp>
      <p:sp>
        <p:nvSpPr>
          <p:cNvPr id="3" name="Content Placeholder 2">
            <a:extLst>
              <a:ext uri="{FF2B5EF4-FFF2-40B4-BE49-F238E27FC236}">
                <a16:creationId xmlns:a16="http://schemas.microsoft.com/office/drawing/2014/main" id="{73F67684-A8F0-6A97-4A1D-06216E3283E0}"/>
              </a:ext>
            </a:extLst>
          </p:cNvPr>
          <p:cNvSpPr>
            <a:spLocks noGrp="1"/>
          </p:cNvSpPr>
          <p:nvPr>
            <p:ph idx="1"/>
          </p:nvPr>
        </p:nvSpPr>
        <p:spPr/>
        <p:txBody>
          <a:bodyPr/>
          <a:lstStyle/>
          <a:p>
            <a:pPr algn="l" fontAlgn="base">
              <a:buFont typeface="Arial" panose="020B0604020202020204" pitchFamily="34" charset="0"/>
              <a:buChar char="•"/>
            </a:pPr>
            <a:r>
              <a:rPr lang="en-US" b="1" i="0" dirty="0">
                <a:solidFill>
                  <a:srgbClr val="0A0A0A"/>
                </a:solidFill>
                <a:effectLst/>
                <a:latin typeface="Times New Roman" panose="02020603050405020304" pitchFamily="18" charset="0"/>
                <a:cs typeface="Times New Roman" panose="02020603050405020304" pitchFamily="18" charset="0"/>
              </a:rPr>
              <a:t>Difficult to divide the problem into several versions</a:t>
            </a:r>
            <a:r>
              <a:rPr lang="en-US" b="0" i="0" dirty="0">
                <a:solidFill>
                  <a:srgbClr val="0A0A0A"/>
                </a:solidFill>
                <a:effectLst/>
                <a:latin typeface="Times New Roman" panose="02020603050405020304" pitchFamily="18" charset="0"/>
                <a:cs typeface="Times New Roman" panose="02020603050405020304" pitchFamily="18" charset="0"/>
              </a:rPr>
              <a:t> that would be acceptable to the customer and which can be incrementally implemented and delivered.</a:t>
            </a:r>
          </a:p>
          <a:p>
            <a:pPr marL="0" indent="0">
              <a:buNone/>
            </a:pPr>
            <a:endParaRPr lang="en-IN" dirty="0"/>
          </a:p>
        </p:txBody>
      </p:sp>
    </p:spTree>
    <p:extLst>
      <p:ext uri="{BB962C8B-B14F-4D97-AF65-F5344CB8AC3E}">
        <p14:creationId xmlns:p14="http://schemas.microsoft.com/office/powerpoint/2010/main" val="7849548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1A101-D002-F9CA-3FF9-74586D8D1081}"/>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SPIRAL MODEL</a:t>
            </a:r>
          </a:p>
        </p:txBody>
      </p:sp>
      <p:sp>
        <p:nvSpPr>
          <p:cNvPr id="3" name="Content Placeholder 2">
            <a:extLst>
              <a:ext uri="{FF2B5EF4-FFF2-40B4-BE49-F238E27FC236}">
                <a16:creationId xmlns:a16="http://schemas.microsoft.com/office/drawing/2014/main" id="{79C571CA-998A-20F0-1734-45F6A8FD8280}"/>
              </a:ext>
            </a:extLst>
          </p:cNvPr>
          <p:cNvSpPr>
            <a:spLocks noGrp="1"/>
          </p:cNvSpPr>
          <p:nvPr>
            <p:ph idx="1"/>
          </p:nvPr>
        </p:nvSpPr>
        <p:spPr/>
        <p:txBody>
          <a:bodyPr/>
          <a:lstStyle/>
          <a:p>
            <a:r>
              <a:rPr lang="en-US" sz="3200" b="0" i="0" dirty="0">
                <a:solidFill>
                  <a:srgbClr val="333333"/>
                </a:solidFill>
                <a:effectLst/>
                <a:latin typeface="Times New Roman" panose="02020603050405020304" pitchFamily="18" charset="0"/>
                <a:cs typeface="Times New Roman" panose="02020603050405020304" pitchFamily="18" charset="0"/>
              </a:rPr>
              <a:t>The spiral model, initially proposed by Boehm, is an evolutionary software process model that couples the iterative feature.</a:t>
            </a:r>
          </a:p>
          <a:p>
            <a:r>
              <a:rPr lang="en-US" sz="3200" b="0" i="0" dirty="0">
                <a:solidFill>
                  <a:srgbClr val="333333"/>
                </a:solidFill>
                <a:effectLst/>
                <a:latin typeface="Times New Roman" panose="02020603050405020304" pitchFamily="18" charset="0"/>
                <a:cs typeface="Times New Roman" panose="02020603050405020304" pitchFamily="18" charset="0"/>
              </a:rPr>
              <a:t>Using the spiral model, the software is developed in a series of incremental releases. </a:t>
            </a:r>
          </a:p>
          <a:p>
            <a:r>
              <a:rPr lang="en-US" sz="3200" b="0" i="0" dirty="0">
                <a:solidFill>
                  <a:srgbClr val="333333"/>
                </a:solidFill>
                <a:effectLst/>
                <a:latin typeface="Times New Roman" panose="02020603050405020304" pitchFamily="18" charset="0"/>
                <a:cs typeface="Times New Roman" panose="02020603050405020304" pitchFamily="18" charset="0"/>
              </a:rPr>
              <a:t>During the early iterations, the additional release may be a  prototype. During later iterations, more and more complete versions of the engineered system are produced</a:t>
            </a:r>
            <a:r>
              <a:rPr lang="en-US" b="0" i="0" dirty="0">
                <a:solidFill>
                  <a:srgbClr val="333333"/>
                </a:solidFill>
                <a:effectLst/>
                <a:latin typeface="inter-regular"/>
              </a:rPr>
              <a:t>.</a:t>
            </a:r>
            <a:endParaRPr lang="en-IN" dirty="0"/>
          </a:p>
        </p:txBody>
      </p:sp>
    </p:spTree>
    <p:extLst>
      <p:ext uri="{BB962C8B-B14F-4D97-AF65-F5344CB8AC3E}">
        <p14:creationId xmlns:p14="http://schemas.microsoft.com/office/powerpoint/2010/main" val="12002420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piral Model">
            <a:extLst>
              <a:ext uri="{FF2B5EF4-FFF2-40B4-BE49-F238E27FC236}">
                <a16:creationId xmlns:a16="http://schemas.microsoft.com/office/drawing/2014/main" id="{EC25E8FD-1409-643C-200A-0224D6CDC01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40300" y="860613"/>
            <a:ext cx="7263399" cy="4632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500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ee the source image">
            <a:extLst>
              <a:ext uri="{FF2B5EF4-FFF2-40B4-BE49-F238E27FC236}">
                <a16:creationId xmlns:a16="http://schemas.microsoft.com/office/drawing/2014/main" id="{300731D3-C1DD-7858-9551-733EEC94AB2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4642" y="822327"/>
            <a:ext cx="7380158" cy="5698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57973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9AFF-6F62-80B7-23DB-867E89BBEA46}"/>
              </a:ext>
            </a:extLst>
          </p:cNvPr>
          <p:cNvSpPr>
            <a:spLocks noGrp="1"/>
          </p:cNvSpPr>
          <p:nvPr>
            <p:ph type="title"/>
          </p:nvPr>
        </p:nvSpPr>
        <p:spPr/>
        <p:txBody>
          <a:bodyPr>
            <a:normAutofit fontScale="90000"/>
          </a:bodyPr>
          <a:lstStyle/>
          <a:p>
            <a:pPr fontAlgn="base"/>
            <a:r>
              <a:rPr lang="en-IN" b="1" i="0" dirty="0">
                <a:effectLst/>
                <a:latin typeface="Times New Roman" panose="02020603050405020304" pitchFamily="18" charset="0"/>
                <a:cs typeface="Times New Roman" panose="02020603050405020304" pitchFamily="18" charset="0"/>
              </a:rPr>
              <a:t>SPIRAL MODEL QUADRANT (PHASES)</a:t>
            </a:r>
            <a:br>
              <a:rPr lang="en-IN" b="1" i="0" dirty="0">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37662D3-803B-9D13-BA69-404216BD97DC}"/>
              </a:ext>
            </a:extLst>
          </p:cNvPr>
          <p:cNvSpPr>
            <a:spLocks noGrp="1"/>
          </p:cNvSpPr>
          <p:nvPr>
            <p:ph idx="1"/>
          </p:nvPr>
        </p:nvSpPr>
        <p:spPr>
          <a:xfrm>
            <a:off x="628650" y="1257300"/>
            <a:ext cx="7886700" cy="4919663"/>
          </a:xfrm>
        </p:spPr>
        <p:txBody>
          <a:bodyPr>
            <a:normAutofit fontScale="92500" lnSpcReduction="20000"/>
          </a:bodyPr>
          <a:lstStyle/>
          <a:p>
            <a:pPr algn="l" fontAlgn="base">
              <a:buFont typeface="+mj-lt"/>
              <a:buAutoNum type="arabicPeriod"/>
            </a:pPr>
            <a:r>
              <a:rPr lang="en-US" sz="2200" b="1" i="0" dirty="0">
                <a:solidFill>
                  <a:srgbClr val="0A0A0A"/>
                </a:solidFill>
                <a:effectLst/>
                <a:latin typeface="Times New Roman" panose="02020603050405020304" pitchFamily="18" charset="0"/>
                <a:cs typeface="Times New Roman" panose="02020603050405020304" pitchFamily="18" charset="0"/>
              </a:rPr>
              <a:t>First Quadrant (Objective Setting)</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Identify the objectives of the phase.</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Examine the risks associated with these objectives.</a:t>
            </a:r>
            <a:br>
              <a:rPr lang="en-US" sz="2200" b="0" i="0" dirty="0">
                <a:solidFill>
                  <a:srgbClr val="0A0A0A"/>
                </a:solidFill>
                <a:effectLst/>
                <a:latin typeface="Times New Roman" panose="02020603050405020304" pitchFamily="18" charset="0"/>
                <a:cs typeface="Times New Roman" panose="02020603050405020304" pitchFamily="18" charset="0"/>
              </a:rPr>
            </a:br>
            <a:br>
              <a:rPr lang="en-US" sz="2200" b="0" i="0" dirty="0">
                <a:solidFill>
                  <a:srgbClr val="0A0A0A"/>
                </a:solidFill>
                <a:effectLst/>
                <a:latin typeface="Times New Roman" panose="02020603050405020304" pitchFamily="18" charset="0"/>
                <a:cs typeface="Times New Roman" panose="02020603050405020304" pitchFamily="18" charset="0"/>
              </a:rPr>
            </a:br>
            <a:endParaRPr lang="en-US" sz="2200" b="0" i="0" dirty="0">
              <a:solidFill>
                <a:srgbClr val="0A0A0A"/>
              </a:solidFill>
              <a:effectLst/>
              <a:latin typeface="Times New Roman" panose="02020603050405020304" pitchFamily="18" charset="0"/>
              <a:cs typeface="Times New Roman" panose="02020603050405020304" pitchFamily="18" charset="0"/>
            </a:endParaRPr>
          </a:p>
          <a:p>
            <a:pPr algn="l" fontAlgn="base">
              <a:buFont typeface="+mj-lt"/>
              <a:buAutoNum type="arabicPeriod"/>
            </a:pPr>
            <a:r>
              <a:rPr lang="en-US" sz="2200" b="1" i="0" dirty="0">
                <a:solidFill>
                  <a:srgbClr val="0A0A0A"/>
                </a:solidFill>
                <a:effectLst/>
                <a:latin typeface="Times New Roman" panose="02020603050405020304" pitchFamily="18" charset="0"/>
                <a:cs typeface="Times New Roman" panose="02020603050405020304" pitchFamily="18" charset="0"/>
              </a:rPr>
              <a:t>Second Quadrant (Risk Assessment and Reduction)</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A detailed analysis is carried out for each identified project risk.</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Steps are taken to reduce the risks.</a:t>
            </a:r>
            <a:br>
              <a:rPr lang="en-US" sz="2200" b="0" i="0" dirty="0">
                <a:solidFill>
                  <a:srgbClr val="0A0A0A"/>
                </a:solidFill>
                <a:effectLst/>
                <a:latin typeface="Times New Roman" panose="02020603050405020304" pitchFamily="18" charset="0"/>
                <a:cs typeface="Times New Roman" panose="02020603050405020304" pitchFamily="18" charset="0"/>
              </a:rPr>
            </a:br>
            <a:br>
              <a:rPr lang="en-US" sz="2200" b="0" i="0" dirty="0">
                <a:solidFill>
                  <a:srgbClr val="0A0A0A"/>
                </a:solidFill>
                <a:effectLst/>
                <a:latin typeface="Times New Roman" panose="02020603050405020304" pitchFamily="18" charset="0"/>
                <a:cs typeface="Times New Roman" panose="02020603050405020304" pitchFamily="18" charset="0"/>
              </a:rPr>
            </a:br>
            <a:endParaRPr lang="en-US" sz="2200" b="0" i="0" dirty="0">
              <a:solidFill>
                <a:srgbClr val="0A0A0A"/>
              </a:solidFill>
              <a:effectLst/>
              <a:latin typeface="Times New Roman" panose="02020603050405020304" pitchFamily="18" charset="0"/>
              <a:cs typeface="Times New Roman" panose="02020603050405020304" pitchFamily="18" charset="0"/>
            </a:endParaRPr>
          </a:p>
          <a:p>
            <a:pPr algn="l" fontAlgn="base">
              <a:buFont typeface="+mj-lt"/>
              <a:buAutoNum type="arabicPeriod"/>
            </a:pPr>
            <a:r>
              <a:rPr lang="en-US" sz="2200" b="1" i="0" dirty="0">
                <a:solidFill>
                  <a:srgbClr val="0A0A0A"/>
                </a:solidFill>
                <a:effectLst/>
                <a:latin typeface="Times New Roman" panose="02020603050405020304" pitchFamily="18" charset="0"/>
                <a:cs typeface="Times New Roman" panose="02020603050405020304" pitchFamily="18" charset="0"/>
              </a:rPr>
              <a:t>Third Quadrant (Development and Validation)</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Develop and validate the next level of the product after resolving the identified risks.</a:t>
            </a:r>
            <a:br>
              <a:rPr lang="en-US" sz="2200" b="0" i="0" dirty="0">
                <a:solidFill>
                  <a:srgbClr val="0A0A0A"/>
                </a:solidFill>
                <a:effectLst/>
                <a:latin typeface="Times New Roman" panose="02020603050405020304" pitchFamily="18" charset="0"/>
                <a:cs typeface="Times New Roman" panose="02020603050405020304" pitchFamily="18" charset="0"/>
              </a:rPr>
            </a:br>
            <a:br>
              <a:rPr lang="en-US" sz="2200" b="0" i="0" dirty="0">
                <a:solidFill>
                  <a:srgbClr val="0A0A0A"/>
                </a:solidFill>
                <a:effectLst/>
                <a:latin typeface="Times New Roman" panose="02020603050405020304" pitchFamily="18" charset="0"/>
                <a:cs typeface="Times New Roman" panose="02020603050405020304" pitchFamily="18" charset="0"/>
              </a:rPr>
            </a:br>
            <a:endParaRPr lang="en-US" sz="2200" b="0" i="0" dirty="0">
              <a:solidFill>
                <a:srgbClr val="0A0A0A"/>
              </a:solidFill>
              <a:effectLst/>
              <a:latin typeface="Times New Roman" panose="02020603050405020304" pitchFamily="18" charset="0"/>
              <a:cs typeface="Times New Roman" panose="02020603050405020304" pitchFamily="18" charset="0"/>
            </a:endParaRPr>
          </a:p>
          <a:p>
            <a:pPr algn="l" fontAlgn="base">
              <a:buFont typeface="+mj-lt"/>
              <a:buAutoNum type="arabicPeriod"/>
            </a:pPr>
            <a:r>
              <a:rPr lang="en-US" sz="2200" b="1" i="0" dirty="0">
                <a:solidFill>
                  <a:srgbClr val="0A0A0A"/>
                </a:solidFill>
                <a:effectLst/>
                <a:latin typeface="Times New Roman" panose="02020603050405020304" pitchFamily="18" charset="0"/>
                <a:cs typeface="Times New Roman" panose="02020603050405020304" pitchFamily="18" charset="0"/>
              </a:rPr>
              <a:t>Fourth Quadrant (Review and Planning)</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Review the results achieved so far with the customer and plan the next iteration.</a:t>
            </a:r>
            <a:br>
              <a:rPr lang="en-US" sz="2200" b="0" i="0" dirty="0">
                <a:solidFill>
                  <a:srgbClr val="0A0A0A"/>
                </a:solidFill>
                <a:effectLst/>
                <a:latin typeface="Times New Roman" panose="02020603050405020304" pitchFamily="18" charset="0"/>
                <a:cs typeface="Times New Roman" panose="02020603050405020304" pitchFamily="18" charset="0"/>
              </a:rPr>
            </a:br>
            <a:r>
              <a:rPr lang="en-US" sz="2200" b="1" i="0" dirty="0">
                <a:solidFill>
                  <a:srgbClr val="0A0A0A"/>
                </a:solidFill>
                <a:effectLst/>
                <a:latin typeface="Times New Roman" panose="02020603050405020304" pitchFamily="18" charset="0"/>
                <a:cs typeface="Times New Roman" panose="02020603050405020304" pitchFamily="18" charset="0"/>
              </a:rPr>
              <a:t>–</a:t>
            </a:r>
            <a:r>
              <a:rPr lang="en-US" sz="2200" b="0" i="0" dirty="0">
                <a:solidFill>
                  <a:srgbClr val="0A0A0A"/>
                </a:solidFill>
                <a:effectLst/>
                <a:latin typeface="Times New Roman" panose="02020603050405020304" pitchFamily="18" charset="0"/>
                <a:cs typeface="Times New Roman" panose="02020603050405020304" pitchFamily="18" charset="0"/>
              </a:rPr>
              <a:t> Progressively more complete version of the software gets built with each iteration around the spiral.</a:t>
            </a:r>
          </a:p>
          <a:p>
            <a:endParaRPr lang="en-IN" dirty="0"/>
          </a:p>
        </p:txBody>
      </p:sp>
    </p:spTree>
    <p:extLst>
      <p:ext uri="{BB962C8B-B14F-4D97-AF65-F5344CB8AC3E}">
        <p14:creationId xmlns:p14="http://schemas.microsoft.com/office/powerpoint/2010/main" val="24075590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6A750-D424-2AA0-60E7-5D42060B7319}"/>
              </a:ext>
            </a:extLst>
          </p:cNvPr>
          <p:cNvSpPr>
            <a:spLocks noGrp="1"/>
          </p:cNvSpPr>
          <p:nvPr>
            <p:ph type="title"/>
          </p:nvPr>
        </p:nvSpPr>
        <p:spPr/>
        <p:txBody>
          <a:bodyPr/>
          <a:lstStyle/>
          <a:p>
            <a:r>
              <a:rPr lang="en-US" b="1" i="0" dirty="0">
                <a:effectLst/>
                <a:latin typeface="Times New Roman" panose="02020603050405020304" pitchFamily="18" charset="0"/>
                <a:cs typeface="Times New Roman" panose="02020603050405020304" pitchFamily="18" charset="0"/>
              </a:rPr>
              <a:t>WHEN TO USE SPIRAL MODEL</a:t>
            </a:r>
            <a:br>
              <a:rPr lang="en-US" b="1" i="0" dirty="0">
                <a:effectLst/>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07E2FEF-E4EF-5F55-53F4-18251A3EBE7C}"/>
              </a:ext>
            </a:extLst>
          </p:cNvPr>
          <p:cNvSpPr>
            <a:spLocks noGrp="1"/>
          </p:cNvSpPr>
          <p:nvPr>
            <p:ph idx="1"/>
          </p:nvPr>
        </p:nvSpPr>
        <p:spPr/>
        <p:txBody>
          <a:bodyPr/>
          <a:lstStyle/>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When deliverance is required to be frequent.</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When the project is large</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When requirements are unclear and complex</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When changes may require at any time</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Large and high budget projects</a:t>
            </a:r>
          </a:p>
          <a:p>
            <a:endParaRPr lang="en-IN" dirty="0"/>
          </a:p>
        </p:txBody>
      </p:sp>
    </p:spTree>
    <p:extLst>
      <p:ext uri="{BB962C8B-B14F-4D97-AF65-F5344CB8AC3E}">
        <p14:creationId xmlns:p14="http://schemas.microsoft.com/office/powerpoint/2010/main" val="10703594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8CDA83-1ABC-E2D5-8C4C-9BB9C39F6DE8}"/>
              </a:ext>
            </a:extLst>
          </p:cNvPr>
          <p:cNvSpPr>
            <a:spLocks noGrp="1"/>
          </p:cNvSpPr>
          <p:nvPr>
            <p:ph idx="1"/>
          </p:nvPr>
        </p:nvSpPr>
        <p:spPr>
          <a:xfrm>
            <a:off x="628650" y="871538"/>
            <a:ext cx="7958138" cy="5305425"/>
          </a:xfrm>
        </p:spPr>
        <p:txBody>
          <a:bodyPr/>
          <a:lstStyle/>
          <a:p>
            <a:pPr marL="0" indent="0" algn="just">
              <a:buNone/>
            </a:pPr>
            <a:r>
              <a:rPr lang="en-US" sz="2800" b="1" i="0" u="sng" dirty="0">
                <a:effectLst/>
                <a:latin typeface="Times New Roman" panose="02020603050405020304" pitchFamily="18" charset="0"/>
                <a:cs typeface="Times New Roman" panose="02020603050405020304" pitchFamily="18" charset="0"/>
              </a:rPr>
              <a:t>ADVANTAGES</a:t>
            </a:r>
            <a:br>
              <a:rPr lang="en-US" sz="2800" b="0" i="0" dirty="0">
                <a:solidFill>
                  <a:srgbClr val="610B4B"/>
                </a:solidFill>
                <a:effectLst/>
                <a:latin typeface="erdana"/>
              </a:rPr>
            </a:br>
            <a:endParaRPr lang="en-US" sz="2800" b="0" i="0" dirty="0">
              <a:solidFill>
                <a:srgbClr val="000000"/>
              </a:solidFill>
              <a:effectLst/>
              <a:latin typeface="inter-regular"/>
            </a:endParaRP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High amount of risk analysis</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Useful for large and critical projects.</a:t>
            </a:r>
          </a:p>
          <a:p>
            <a:pPr algn="just">
              <a:buFont typeface="Arial" panose="020B0604020202020204" pitchFamily="34" charset="0"/>
              <a:buChar char="•"/>
            </a:pPr>
            <a:endParaRPr lang="en-US" sz="2800" dirty="0">
              <a:solidFill>
                <a:srgbClr val="000000"/>
              </a:solidFill>
              <a:latin typeface="Times New Roman" panose="02020603050405020304" pitchFamily="18" charset="0"/>
              <a:cs typeface="Times New Roman" panose="02020603050405020304" pitchFamily="18" charset="0"/>
            </a:endParaRPr>
          </a:p>
          <a:p>
            <a:pPr marL="0" indent="0" algn="ctr">
              <a:buNone/>
            </a:pPr>
            <a:r>
              <a:rPr lang="en-US" sz="2800" b="1" i="0" u="sng" dirty="0">
                <a:effectLst/>
                <a:latin typeface="Times New Roman" panose="02020603050405020304" pitchFamily="18" charset="0"/>
                <a:cs typeface="Times New Roman" panose="02020603050405020304" pitchFamily="18" charset="0"/>
              </a:rPr>
              <a:t>DISADVANTAGES</a:t>
            </a:r>
          </a:p>
          <a:p>
            <a:pPr marL="0" indent="0" algn="ctr">
              <a:buNone/>
            </a:pPr>
            <a:endParaRPr lang="en-US" sz="2800" b="0" i="0" dirty="0">
              <a:effectLst/>
              <a:latin typeface="erdana"/>
            </a:endParaRP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Can be a costly model to use.</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Risk analysis needed highly particular expertise</a:t>
            </a:r>
          </a:p>
          <a:p>
            <a:pPr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Doesn't work well for smaller projects.</a:t>
            </a:r>
          </a:p>
          <a:p>
            <a:pPr algn="just">
              <a:buFont typeface="Arial" panose="020B0604020202020204" pitchFamily="34" charset="0"/>
              <a:buChar char="•"/>
            </a:pPr>
            <a:endParaRPr lang="en-US" b="0" i="0" dirty="0">
              <a:solidFill>
                <a:srgbClr val="000000"/>
              </a:solidFill>
              <a:effectLst/>
              <a:latin typeface="inter-regular"/>
            </a:endParaRPr>
          </a:p>
          <a:p>
            <a:endParaRPr lang="en-IN" dirty="0"/>
          </a:p>
        </p:txBody>
      </p:sp>
    </p:spTree>
    <p:extLst>
      <p:ext uri="{BB962C8B-B14F-4D97-AF65-F5344CB8AC3E}">
        <p14:creationId xmlns:p14="http://schemas.microsoft.com/office/powerpoint/2010/main" val="1993389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3"/>
          <p:cNvSpPr txBox="1">
            <a:spLocks noGrp="1"/>
          </p:cNvSpPr>
          <p:nvPr>
            <p:ph type="title"/>
          </p:nvPr>
        </p:nvSpPr>
        <p:spPr>
          <a:xfrm>
            <a:off x="457200" y="645450"/>
            <a:ext cx="7207500" cy="11781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dirty="0">
                <a:latin typeface="Times New Roman" panose="02020603050405020304" pitchFamily="18" charset="0"/>
                <a:cs typeface="Times New Roman" panose="02020603050405020304" pitchFamily="18" charset="0"/>
              </a:rPr>
              <a:t>NEED OF STUDYING SOFTWARE ENGINEERING</a:t>
            </a:r>
            <a:endParaRPr dirty="0">
              <a:latin typeface="Times New Roman" panose="02020603050405020304" pitchFamily="18" charset="0"/>
              <a:cs typeface="Times New Roman" panose="02020603050405020304" pitchFamily="18" charset="0"/>
            </a:endParaRPr>
          </a:p>
        </p:txBody>
      </p:sp>
      <p:sp>
        <p:nvSpPr>
          <p:cNvPr id="110" name="Google Shape;110;p3"/>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endParaRPr lang="en-IN" sz="3200" dirty="0"/>
          </a:p>
          <a:p>
            <a:pPr marL="342900" lvl="0" indent="-342900" algn="l" rtl="0">
              <a:spcBef>
                <a:spcPts val="0"/>
              </a:spcBef>
              <a:spcAft>
                <a:spcPts val="0"/>
              </a:spcAft>
              <a:buClr>
                <a:schemeClr val="dk1"/>
              </a:buClr>
              <a:buSzPts val="3200"/>
              <a:buChar char="•"/>
            </a:pPr>
            <a:endParaRPr lang="en-IN" sz="3200" dirty="0"/>
          </a:p>
          <a:p>
            <a:pPr marL="342900" lvl="0" indent="-342900" algn="just" rtl="0">
              <a:spcBef>
                <a:spcPts val="0"/>
              </a:spcBef>
              <a:spcAft>
                <a:spcPts val="0"/>
              </a:spcAft>
              <a:buClr>
                <a:schemeClr val="dk1"/>
              </a:buClr>
              <a:buSzPts val="3200"/>
              <a:buChar char="•"/>
            </a:pPr>
            <a:r>
              <a:rPr lang="en-IN" sz="3200" dirty="0">
                <a:latin typeface="Times New Roman" panose="02020603050405020304" pitchFamily="18" charset="0"/>
                <a:cs typeface="Times New Roman" panose="02020603050405020304" pitchFamily="18" charset="0"/>
              </a:rPr>
              <a:t>Software engineering is important because specific software is needed in almost every industry, in every business, and for every function.</a:t>
            </a:r>
            <a:endParaRPr sz="3200" dirty="0">
              <a:latin typeface="Times New Roman" panose="02020603050405020304" pitchFamily="18" charset="0"/>
              <a:cs typeface="Times New Roman" panose="02020603050405020304" pitchFamily="18" charset="0"/>
            </a:endParaRPr>
          </a:p>
          <a:p>
            <a:pPr marL="342900" lvl="0" indent="-139700" algn="l" rtl="0">
              <a:spcBef>
                <a:spcPts val="640"/>
              </a:spcBef>
              <a:spcAft>
                <a:spcPts val="0"/>
              </a:spcAft>
              <a:buClr>
                <a:schemeClr val="dk1"/>
              </a:buClr>
              <a:buSzPts val="3200"/>
              <a:buNone/>
            </a:pPr>
            <a:endParaRPr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27CA1-4347-D650-D570-E6D1E2E22846}"/>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AGILE MODEL</a:t>
            </a:r>
          </a:p>
        </p:txBody>
      </p:sp>
      <p:sp>
        <p:nvSpPr>
          <p:cNvPr id="3" name="Content Placeholder 2">
            <a:extLst>
              <a:ext uri="{FF2B5EF4-FFF2-40B4-BE49-F238E27FC236}">
                <a16:creationId xmlns:a16="http://schemas.microsoft.com/office/drawing/2014/main" id="{4A617233-F7FF-DDED-8AAD-5BB701790F8F}"/>
              </a:ext>
            </a:extLst>
          </p:cNvPr>
          <p:cNvSpPr>
            <a:spLocks noGrp="1"/>
          </p:cNvSpPr>
          <p:nvPr>
            <p:ph idx="1"/>
          </p:nvPr>
        </p:nvSpPr>
        <p:spPr/>
        <p:txBody>
          <a:bodyPr>
            <a:normAutofit/>
          </a:bodyPr>
          <a:lstStyle/>
          <a:p>
            <a:r>
              <a:rPr lang="en-US" sz="3200" b="0" i="0" dirty="0">
                <a:effectLst/>
                <a:latin typeface="Times New Roman" panose="02020603050405020304" pitchFamily="18" charset="0"/>
                <a:cs typeface="Times New Roman" panose="02020603050405020304" pitchFamily="18" charset="0"/>
              </a:rPr>
              <a:t>The Agile process model  is more focused on delivering working software. Agile can accommodate changes easily and has shown tremendous outcomes in delivering software. That is the reason it has become such a popular name among IT developers and organizations</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64763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57F1F-90A9-4AC2-8663-C4FB2622C11B}"/>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DA7F8795-D606-678A-9204-6D8155C1F5B7}"/>
              </a:ext>
            </a:extLst>
          </p:cNvPr>
          <p:cNvPicPr>
            <a:picLocks noGrp="1" noChangeAspect="1"/>
          </p:cNvPicPr>
          <p:nvPr>
            <p:ph idx="1"/>
          </p:nvPr>
        </p:nvPicPr>
        <p:blipFill>
          <a:blip r:embed="rId2"/>
          <a:stretch>
            <a:fillRect/>
          </a:stretch>
        </p:blipFill>
        <p:spPr>
          <a:xfrm>
            <a:off x="628650" y="1123950"/>
            <a:ext cx="7886700" cy="5053013"/>
          </a:xfrm>
          <a:prstGeom prst="rect">
            <a:avLst/>
          </a:prstGeom>
        </p:spPr>
      </p:pic>
    </p:spTree>
    <p:extLst>
      <p:ext uri="{BB962C8B-B14F-4D97-AF65-F5344CB8AC3E}">
        <p14:creationId xmlns:p14="http://schemas.microsoft.com/office/powerpoint/2010/main" val="19355652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3327D1F-727A-F3A9-D2F7-C58481B56056}"/>
              </a:ext>
            </a:extLst>
          </p:cNvPr>
          <p:cNvPicPr>
            <a:picLocks noGrp="1" noChangeAspect="1"/>
          </p:cNvPicPr>
          <p:nvPr>
            <p:ph idx="1"/>
          </p:nvPr>
        </p:nvPicPr>
        <p:blipFill>
          <a:blip r:embed="rId2"/>
          <a:stretch>
            <a:fillRect/>
          </a:stretch>
        </p:blipFill>
        <p:spPr>
          <a:xfrm>
            <a:off x="628650" y="1504950"/>
            <a:ext cx="7886700" cy="4589170"/>
          </a:xfrm>
          <a:prstGeom prst="rect">
            <a:avLst/>
          </a:prstGeom>
        </p:spPr>
      </p:pic>
    </p:spTree>
    <p:extLst>
      <p:ext uri="{BB962C8B-B14F-4D97-AF65-F5344CB8AC3E}">
        <p14:creationId xmlns:p14="http://schemas.microsoft.com/office/powerpoint/2010/main" val="25189871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99543-90B9-B0AC-5134-4ED4C05EE943}"/>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AGILE VALUES</a:t>
            </a:r>
          </a:p>
        </p:txBody>
      </p:sp>
      <p:sp>
        <p:nvSpPr>
          <p:cNvPr id="3" name="Content Placeholder 2">
            <a:extLst>
              <a:ext uri="{FF2B5EF4-FFF2-40B4-BE49-F238E27FC236}">
                <a16:creationId xmlns:a16="http://schemas.microsoft.com/office/drawing/2014/main" id="{F596EDED-1497-F3F2-5B83-EAFED193B604}"/>
              </a:ext>
            </a:extLst>
          </p:cNvPr>
          <p:cNvSpPr>
            <a:spLocks noGrp="1"/>
          </p:cNvSpPr>
          <p:nvPr>
            <p:ph idx="1"/>
          </p:nvPr>
        </p:nvSpPr>
        <p:spPr/>
        <p:txBody>
          <a:bodyPr/>
          <a:lstStyle/>
          <a:p>
            <a:pPr algn="just"/>
            <a:r>
              <a:rPr lang="en-US" b="1" i="0" dirty="0">
                <a:solidFill>
                  <a:srgbClr val="000C2C"/>
                </a:solidFill>
                <a:effectLst/>
                <a:latin typeface="Times New Roman" panose="02020603050405020304" pitchFamily="18" charset="0"/>
                <a:cs typeface="Times New Roman" panose="02020603050405020304" pitchFamily="18" charset="0"/>
              </a:rPr>
              <a:t>Value 1: Individuals and interactions</a:t>
            </a:r>
          </a:p>
          <a:p>
            <a:pPr algn="just"/>
            <a:r>
              <a:rPr lang="en-US" b="0" i="0" dirty="0">
                <a:effectLst/>
                <a:latin typeface="Times New Roman" panose="02020603050405020304" pitchFamily="18" charset="0"/>
                <a:cs typeface="Times New Roman" panose="02020603050405020304" pitchFamily="18" charset="0"/>
              </a:rPr>
              <a:t>In the past, a lot of software teams would concentrate on having the best possible tools or processes with which to build their software. </a:t>
            </a:r>
            <a:r>
              <a:rPr lang="en-US" b="1" i="0" u="none" strike="noStrike" dirty="0">
                <a:effectLst/>
                <a:latin typeface="Times New Roman" panose="02020603050405020304" pitchFamily="18" charset="0"/>
                <a:cs typeface="Times New Roman" panose="02020603050405020304" pitchFamily="18" charset="0"/>
              </a:rPr>
              <a:t>The Agile Manifesto</a:t>
            </a:r>
            <a:r>
              <a:rPr lang="en-US" b="0" i="0" dirty="0">
                <a:effectLst/>
                <a:latin typeface="Times New Roman" panose="02020603050405020304" pitchFamily="18" charset="0"/>
                <a:cs typeface="Times New Roman" panose="02020603050405020304" pitchFamily="18" charset="0"/>
              </a:rPr>
              <a:t> suggests that while those things are important, the people behind the processes are even more so.</a:t>
            </a:r>
          </a:p>
          <a:p>
            <a:pPr algn="just"/>
            <a:r>
              <a:rPr lang="en-US" b="1" i="0" dirty="0">
                <a:solidFill>
                  <a:srgbClr val="000C2C"/>
                </a:solidFill>
                <a:effectLst/>
                <a:latin typeface="Times New Roman" panose="02020603050405020304" pitchFamily="18" charset="0"/>
                <a:cs typeface="Times New Roman" panose="02020603050405020304" pitchFamily="18" charset="0"/>
              </a:rPr>
              <a:t>Value 2: Working software</a:t>
            </a:r>
          </a:p>
          <a:p>
            <a:pPr algn="just"/>
            <a:r>
              <a:rPr lang="en-US" b="0" i="0" dirty="0">
                <a:solidFill>
                  <a:srgbClr val="000C2C"/>
                </a:solidFill>
                <a:effectLst/>
                <a:latin typeface="Times New Roman" panose="02020603050405020304" pitchFamily="18" charset="0"/>
                <a:cs typeface="Times New Roman" panose="02020603050405020304" pitchFamily="18" charset="0"/>
              </a:rPr>
              <a:t>Previously, software developers would spend ages creating detailed documentation. That was before they even started writing a single line of code. And while documentation isn’t a bad thing, there comes a point when you should focus on providing your customers with working software.</a:t>
            </a:r>
          </a:p>
          <a:p>
            <a:pPr algn="just"/>
            <a:endParaRPr lang="en-US" b="0" i="0" dirty="0">
              <a:solidFill>
                <a:srgbClr val="000C2C"/>
              </a:solidFill>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7974212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9D7342-63D4-F32D-1F06-42F0ADA8CFA4}"/>
              </a:ext>
            </a:extLst>
          </p:cNvPr>
          <p:cNvSpPr>
            <a:spLocks noGrp="1"/>
          </p:cNvSpPr>
          <p:nvPr>
            <p:ph idx="1"/>
          </p:nvPr>
        </p:nvSpPr>
        <p:spPr>
          <a:xfrm>
            <a:off x="628650" y="995082"/>
            <a:ext cx="7886700" cy="5181881"/>
          </a:xfrm>
        </p:spPr>
        <p:txBody>
          <a:bodyPr/>
          <a:lstStyle/>
          <a:p>
            <a:pPr algn="just"/>
            <a:r>
              <a:rPr lang="en-US" b="1" i="0" dirty="0">
                <a:effectLst/>
                <a:latin typeface="Times New Roman" panose="02020603050405020304" pitchFamily="18" charset="0"/>
                <a:cs typeface="Times New Roman" panose="02020603050405020304" pitchFamily="18" charset="0"/>
              </a:rPr>
              <a:t>Value 3: Customer collaboration</a:t>
            </a:r>
          </a:p>
          <a:p>
            <a:pPr algn="just"/>
            <a:r>
              <a:rPr lang="en-US" b="0" i="0" dirty="0">
                <a:effectLst/>
                <a:latin typeface="Times New Roman" panose="02020603050405020304" pitchFamily="18" charset="0"/>
                <a:cs typeface="Times New Roman" panose="02020603050405020304" pitchFamily="18" charset="0"/>
              </a:rPr>
              <a:t>Once upon a time, contracts were king. You would draw up contracts with your customers who would then detail the finished product. As a result, there was often a contrast between what the contract said, what the product did, and what the customer actually required.</a:t>
            </a:r>
          </a:p>
          <a:p>
            <a:pPr algn="just"/>
            <a:r>
              <a:rPr lang="en-US" b="1" i="0" dirty="0">
                <a:effectLst/>
                <a:latin typeface="Times New Roman" panose="02020603050405020304" pitchFamily="18" charset="0"/>
                <a:cs typeface="Times New Roman" panose="02020603050405020304" pitchFamily="18" charset="0"/>
              </a:rPr>
              <a:t>Value 4: Responding to change</a:t>
            </a:r>
          </a:p>
          <a:p>
            <a:pPr algn="just"/>
            <a:r>
              <a:rPr lang="en-US" b="0" i="0" dirty="0">
                <a:effectLst/>
                <a:latin typeface="Times New Roman" panose="02020603050405020304" pitchFamily="18" charset="0"/>
                <a:cs typeface="Times New Roman" panose="02020603050405020304" pitchFamily="18" charset="0"/>
              </a:rPr>
              <a:t>the Agile Manifesto suggests that a software team should have the ability to pivot and change direction whenever they need to, with a flexible roadmap that reflects that. A </a:t>
            </a:r>
            <a:r>
              <a:rPr lang="en-US" b="1" i="0" strike="noStrike" dirty="0">
                <a:effectLst/>
                <a:latin typeface="Times New Roman" panose="02020603050405020304" pitchFamily="18" charset="0"/>
                <a:cs typeface="Times New Roman" panose="02020603050405020304" pitchFamily="18" charset="0"/>
              </a:rPr>
              <a:t>dynamic roadmap</a:t>
            </a:r>
            <a:r>
              <a:rPr lang="en-US" b="0" i="0" dirty="0">
                <a:effectLst/>
                <a:latin typeface="Times New Roman" panose="02020603050405020304" pitchFamily="18" charset="0"/>
                <a:cs typeface="Times New Roman" panose="02020603050405020304" pitchFamily="18" charset="0"/>
              </a:rPr>
              <a:t> can change from quarter to quarter, sometimes even month to month, and agile teams are able to keep up with those changes.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45151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92397D5-3351-EC41-F04D-6B625B0BA80B}"/>
              </a:ext>
            </a:extLst>
          </p:cNvPr>
          <p:cNvPicPr>
            <a:picLocks noGrp="1" noChangeAspect="1"/>
          </p:cNvPicPr>
          <p:nvPr>
            <p:ph idx="1"/>
          </p:nvPr>
        </p:nvPicPr>
        <p:blipFill>
          <a:blip r:embed="rId2"/>
          <a:stretch>
            <a:fillRect/>
          </a:stretch>
        </p:blipFill>
        <p:spPr>
          <a:xfrm>
            <a:off x="249500" y="814388"/>
            <a:ext cx="8644999" cy="5405437"/>
          </a:xfrm>
          <a:prstGeom prst="rect">
            <a:avLst/>
          </a:prstGeom>
        </p:spPr>
      </p:pic>
    </p:spTree>
    <p:extLst>
      <p:ext uri="{BB962C8B-B14F-4D97-AF65-F5344CB8AC3E}">
        <p14:creationId xmlns:p14="http://schemas.microsoft.com/office/powerpoint/2010/main" val="27321518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71656-2B79-899B-D441-D7B3A4E47490}"/>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RAD</a:t>
            </a:r>
          </a:p>
        </p:txBody>
      </p:sp>
      <p:sp>
        <p:nvSpPr>
          <p:cNvPr id="3" name="Content Placeholder 2">
            <a:extLst>
              <a:ext uri="{FF2B5EF4-FFF2-40B4-BE49-F238E27FC236}">
                <a16:creationId xmlns:a16="http://schemas.microsoft.com/office/drawing/2014/main" id="{5F1154AB-82D7-FC2D-FF02-32011E7A53DA}"/>
              </a:ext>
            </a:extLst>
          </p:cNvPr>
          <p:cNvSpPr>
            <a:spLocks noGrp="1"/>
          </p:cNvSpPr>
          <p:nvPr>
            <p:ph idx="1"/>
          </p:nvPr>
        </p:nvSpPr>
        <p:spPr/>
        <p:txBody>
          <a:bodyPr>
            <a:normAutofit/>
          </a:bodyPr>
          <a:lstStyle/>
          <a:p>
            <a:r>
              <a:rPr lang="en-US" sz="2800" b="1" i="0" dirty="0">
                <a:solidFill>
                  <a:srgbClr val="222222"/>
                </a:solidFill>
                <a:effectLst/>
                <a:latin typeface="Times New Roman" panose="02020603050405020304" pitchFamily="18" charset="0"/>
                <a:cs typeface="Times New Roman" panose="02020603050405020304" pitchFamily="18" charset="0"/>
              </a:rPr>
              <a:t>RAD Model</a:t>
            </a:r>
            <a:r>
              <a:rPr lang="en-US" sz="2800" b="0" i="0" dirty="0">
                <a:solidFill>
                  <a:srgbClr val="222222"/>
                </a:solidFill>
                <a:effectLst/>
                <a:latin typeface="Times New Roman" panose="02020603050405020304" pitchFamily="18" charset="0"/>
                <a:cs typeface="Times New Roman" panose="02020603050405020304" pitchFamily="18" charset="0"/>
              </a:rPr>
              <a:t> or Rapid Application Development model is a software development process based on prototyping without any specific planning. In RAD model, there is less attention paid to the planning and more priority is given to the development tasks. It targets at developing software in a short span of time.</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141562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1C721-32C5-4DE0-34E7-82A533E6567C}"/>
              </a:ext>
            </a:extLst>
          </p:cNvPr>
          <p:cNvSpPr>
            <a:spLocks noGrp="1"/>
          </p:cNvSpPr>
          <p:nvPr>
            <p:ph type="title"/>
          </p:nvPr>
        </p:nvSpPr>
        <p:spPr/>
        <p:txBody>
          <a:bodyPr/>
          <a:lstStyle/>
          <a:p>
            <a:r>
              <a:rPr lang="en-IN" b="1" i="0" dirty="0">
                <a:solidFill>
                  <a:srgbClr val="222222"/>
                </a:solidFill>
                <a:effectLst/>
                <a:latin typeface="Times New Roman" panose="02020603050405020304" pitchFamily="18" charset="0"/>
                <a:cs typeface="Times New Roman" panose="02020603050405020304" pitchFamily="18" charset="0"/>
              </a:rPr>
              <a:t>MODELING HAS FOLLOWING PHASES</a:t>
            </a:r>
            <a:endParaRPr lang="en-IN"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EAD39AE-9B50-4BD9-53A0-5051303EEB0D}"/>
              </a:ext>
            </a:extLst>
          </p:cNvPr>
          <p:cNvSpPr txBox="1"/>
          <p:nvPr/>
        </p:nvSpPr>
        <p:spPr>
          <a:xfrm>
            <a:off x="628650" y="1866900"/>
            <a:ext cx="7239000" cy="2554545"/>
          </a:xfrm>
          <a:prstGeom prst="rect">
            <a:avLst/>
          </a:prstGeom>
          <a:noFill/>
        </p:spPr>
        <p:txBody>
          <a:bodyPr wrap="square">
            <a:spAutoFit/>
          </a:bodyPr>
          <a:lstStyle/>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Business Modeling</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Data Modeling</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Process Modeling</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Application Generation</a:t>
            </a:r>
          </a:p>
          <a:p>
            <a:pPr algn="l">
              <a:buFont typeface="Arial" panose="020B0604020202020204" pitchFamily="34" charset="0"/>
              <a:buChar char="•"/>
            </a:pPr>
            <a:r>
              <a:rPr lang="en-US" sz="3200" b="0" i="0" dirty="0">
                <a:solidFill>
                  <a:srgbClr val="222222"/>
                </a:solidFill>
                <a:effectLst/>
                <a:latin typeface="Times New Roman" panose="02020603050405020304" pitchFamily="18" charset="0"/>
                <a:cs typeface="Times New Roman" panose="02020603050405020304" pitchFamily="18" charset="0"/>
              </a:rPr>
              <a:t>Testing and Turnover</a:t>
            </a:r>
          </a:p>
        </p:txBody>
      </p:sp>
    </p:spTree>
    <p:extLst>
      <p:ext uri="{BB962C8B-B14F-4D97-AF65-F5344CB8AC3E}">
        <p14:creationId xmlns:p14="http://schemas.microsoft.com/office/powerpoint/2010/main" val="32297104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2080D-E1ED-9856-8624-E113A15DCF72}"/>
              </a:ext>
            </a:extLst>
          </p:cNvPr>
          <p:cNvSpPr>
            <a:spLocks noGrp="1"/>
          </p:cNvSpPr>
          <p:nvPr>
            <p:ph type="title"/>
          </p:nvPr>
        </p:nvSpPr>
        <p:spPr/>
        <p:txBody>
          <a:bodyPr/>
          <a:lstStyle/>
          <a:p>
            <a:endParaRPr lang="en-IN"/>
          </a:p>
        </p:txBody>
      </p:sp>
      <p:pic>
        <p:nvPicPr>
          <p:cNvPr id="1026" name="Picture 2" descr="Rapid Application Development Model">
            <a:extLst>
              <a:ext uri="{FF2B5EF4-FFF2-40B4-BE49-F238E27FC236}">
                <a16:creationId xmlns:a16="http://schemas.microsoft.com/office/drawing/2014/main" id="{5AA5C579-B51E-0EF2-A47E-ADE1A98948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 y="469882"/>
            <a:ext cx="5886450" cy="6022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35015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EC8BE3-573A-FB2C-E3B7-7F7BD75D2368}"/>
              </a:ext>
            </a:extLst>
          </p:cNvPr>
          <p:cNvPicPr>
            <a:picLocks noChangeAspect="1"/>
          </p:cNvPicPr>
          <p:nvPr/>
        </p:nvPicPr>
        <p:blipFill>
          <a:blip r:embed="rId2"/>
          <a:stretch>
            <a:fillRect/>
          </a:stretch>
        </p:blipFill>
        <p:spPr>
          <a:xfrm>
            <a:off x="171449" y="434035"/>
            <a:ext cx="7124701" cy="6062016"/>
          </a:xfrm>
          <a:prstGeom prst="rect">
            <a:avLst/>
          </a:prstGeom>
        </p:spPr>
      </p:pic>
    </p:spTree>
    <p:extLst>
      <p:ext uri="{BB962C8B-B14F-4D97-AF65-F5344CB8AC3E}">
        <p14:creationId xmlns:p14="http://schemas.microsoft.com/office/powerpoint/2010/main" val="3952071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5"/>
          <p:cNvSpPr txBox="1">
            <a:spLocks noGrp="1"/>
          </p:cNvSpPr>
          <p:nvPr>
            <p:ph type="title"/>
          </p:nvPr>
        </p:nvSpPr>
        <p:spPr>
          <a:xfrm>
            <a:off x="49425" y="274650"/>
            <a:ext cx="65784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THE ROLE OF SOFTWARE ENGINEER</a:t>
            </a:r>
            <a:endParaRPr b="1" dirty="0">
              <a:latin typeface="Times New Roman" panose="02020603050405020304" pitchFamily="18" charset="0"/>
              <a:cs typeface="Times New Roman" panose="02020603050405020304" pitchFamily="18" charset="0"/>
            </a:endParaRPr>
          </a:p>
        </p:txBody>
      </p:sp>
      <p:pic>
        <p:nvPicPr>
          <p:cNvPr id="118" name="Google Shape;118;p5" descr="MCj04119700000[1]"/>
          <p:cNvPicPr preferRelativeResize="0"/>
          <p:nvPr/>
        </p:nvPicPr>
        <p:blipFill rotWithShape="1">
          <a:blip r:embed="rId3">
            <a:alphaModFix/>
          </a:blip>
          <a:srcRect/>
          <a:stretch/>
        </p:blipFill>
        <p:spPr>
          <a:xfrm>
            <a:off x="2738438" y="2144713"/>
            <a:ext cx="4595812" cy="3227387"/>
          </a:xfrm>
          <a:prstGeom prst="rect">
            <a:avLst/>
          </a:prstGeom>
          <a:noFill/>
          <a:ln>
            <a:noFill/>
          </a:ln>
        </p:spPr>
      </p:pic>
      <p:sp>
        <p:nvSpPr>
          <p:cNvPr id="119" name="Google Shape;119;p5"/>
          <p:cNvSpPr/>
          <p:nvPr/>
        </p:nvSpPr>
        <p:spPr>
          <a:xfrm>
            <a:off x="161925" y="3390900"/>
            <a:ext cx="3108325" cy="2082800"/>
          </a:xfrm>
          <a:custGeom>
            <a:avLst/>
            <a:gdLst/>
            <a:ahLst/>
            <a:cxnLst/>
            <a:rect l="l" t="t" r="r" b="b"/>
            <a:pathLst>
              <a:path w="21600" h="21600" extrusionOk="0">
                <a:moveTo>
                  <a:pt x="1949" y="7180"/>
                </a:moveTo>
                <a:cubicBezTo>
                  <a:pt x="841" y="7336"/>
                  <a:pt x="0" y="8613"/>
                  <a:pt x="0" y="10137"/>
                </a:cubicBezTo>
                <a:cubicBezTo>
                  <a:pt x="0" y="11192"/>
                  <a:pt x="409" y="12169"/>
                  <a:pt x="1074" y="12702"/>
                </a:cubicBezTo>
                <a:lnTo>
                  <a:pt x="1063" y="12668"/>
                </a:lnTo>
                <a:cubicBezTo>
                  <a:pt x="685" y="13217"/>
                  <a:pt x="475" y="13940"/>
                  <a:pt x="475" y="14690"/>
                </a:cubicBezTo>
                <a:cubicBezTo>
                  <a:pt x="475" y="16325"/>
                  <a:pt x="1451" y="17650"/>
                  <a:pt x="2655" y="17650"/>
                </a:cubicBezTo>
                <a:cubicBezTo>
                  <a:pt x="2739" y="17649"/>
                  <a:pt x="2824" y="17643"/>
                  <a:pt x="2909" y="17629"/>
                </a:cubicBezTo>
                <a:lnTo>
                  <a:pt x="2897" y="17649"/>
                </a:lnTo>
                <a:cubicBezTo>
                  <a:pt x="3585" y="19288"/>
                  <a:pt x="4863" y="20299"/>
                  <a:pt x="6247" y="20299"/>
                </a:cubicBezTo>
                <a:cubicBezTo>
                  <a:pt x="6947" y="20299"/>
                  <a:pt x="7635" y="20039"/>
                  <a:pt x="8235" y="19546"/>
                </a:cubicBezTo>
                <a:lnTo>
                  <a:pt x="8229" y="19550"/>
                </a:lnTo>
                <a:cubicBezTo>
                  <a:pt x="8855" y="20829"/>
                  <a:pt x="9908" y="21596"/>
                  <a:pt x="11036" y="21596"/>
                </a:cubicBezTo>
                <a:cubicBezTo>
                  <a:pt x="12523" y="21596"/>
                  <a:pt x="13836" y="20267"/>
                  <a:pt x="14267" y="18324"/>
                </a:cubicBezTo>
                <a:lnTo>
                  <a:pt x="14270" y="18350"/>
                </a:lnTo>
                <a:cubicBezTo>
                  <a:pt x="14730" y="18740"/>
                  <a:pt x="15260" y="18946"/>
                  <a:pt x="15802" y="18946"/>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0"/>
                  <a:pt x="15367" y="426"/>
                  <a:pt x="14905" y="1165"/>
                </a:cubicBezTo>
                <a:lnTo>
                  <a:pt x="14909" y="1170"/>
                </a:lnTo>
                <a:cubicBezTo>
                  <a:pt x="14497" y="432"/>
                  <a:pt x="13855" y="0"/>
                  <a:pt x="13174" y="0"/>
                </a:cubicBezTo>
                <a:cubicBezTo>
                  <a:pt x="12347" y="0"/>
                  <a:pt x="11590" y="637"/>
                  <a:pt x="11221" y="1645"/>
                </a:cubicBezTo>
                <a:lnTo>
                  <a:pt x="11229" y="1694"/>
                </a:lnTo>
                <a:cubicBezTo>
                  <a:pt x="10730" y="1024"/>
                  <a:pt x="10058" y="650"/>
                  <a:pt x="9358" y="650"/>
                </a:cubicBezTo>
                <a:cubicBezTo>
                  <a:pt x="8372" y="650"/>
                  <a:pt x="7466" y="1391"/>
                  <a:pt x="7003" y="2578"/>
                </a:cubicBezTo>
                <a:lnTo>
                  <a:pt x="6995" y="2602"/>
                </a:lnTo>
                <a:cubicBezTo>
                  <a:pt x="6477" y="2189"/>
                  <a:pt x="5888" y="1972"/>
                  <a:pt x="5288" y="1972"/>
                </a:cubicBezTo>
                <a:cubicBezTo>
                  <a:pt x="3423" y="1972"/>
                  <a:pt x="1912" y="4029"/>
                  <a:pt x="1912" y="6567"/>
                </a:cubicBezTo>
                <a:cubicBezTo>
                  <a:pt x="1912" y="6774"/>
                  <a:pt x="1922" y="6981"/>
                  <a:pt x="1942" y="7186"/>
                </a:cubicBezTo>
                <a:lnTo>
                  <a:pt x="1949" y="7180"/>
                </a:lnTo>
                <a:close/>
              </a:path>
              <a:path w="21600" h="21600" fill="none" extrusionOk="0">
                <a:moveTo>
                  <a:pt x="1074" y="12702"/>
                </a:moveTo>
                <a:cubicBezTo>
                  <a:pt x="1407" y="12969"/>
                  <a:pt x="1786" y="13109"/>
                  <a:pt x="2172" y="13109"/>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lt1"/>
          </a:solidFill>
          <a:ln w="9525" cap="flat" cmpd="sng">
            <a:solidFill>
              <a:srgbClr val="000000"/>
            </a:solidFill>
            <a:prstDash val="solid"/>
            <a:miter lim="800000"/>
            <a:headEnd type="none" w="sm" len="sm"/>
            <a:tailEnd type="none" w="sm" len="sm"/>
          </a:ln>
          <a:effectLst>
            <a:outerShdw dist="53882" dir="2700000" algn="ctr" rotWithShape="0">
              <a:srgbClr val="808080"/>
            </a:outerShdw>
          </a:effectLst>
        </p:spPr>
        <p:txBody>
          <a:bodyPr spcFirstLastPara="1" wrap="square" lIns="91425" tIns="457200" rIns="91425" bIns="320025" anchor="t" anchorCtr="0">
            <a:noAutofit/>
          </a:bodyPr>
          <a:lstStyle/>
          <a:p>
            <a:pPr marL="0" marR="0" lvl="0" indent="0" algn="ctr" rtl="0">
              <a:spcBef>
                <a:spcPts val="0"/>
              </a:spcBef>
              <a:spcAft>
                <a:spcPts val="0"/>
              </a:spcAft>
              <a:buClr>
                <a:schemeClr val="dk1"/>
              </a:buClr>
              <a:buSzPts val="1800"/>
              <a:buFont typeface="Arial"/>
              <a:buNone/>
            </a:pPr>
            <a:r>
              <a:rPr lang="en-IN" sz="1800" b="0" i="0" u="none" strike="noStrike" cap="none">
                <a:solidFill>
                  <a:schemeClr val="dk1"/>
                </a:solidFill>
                <a:latin typeface="Arial"/>
                <a:ea typeface="Arial"/>
                <a:cs typeface="Arial"/>
                <a:sym typeface="Arial"/>
              </a:rPr>
              <a:t>Customer</a:t>
            </a:r>
            <a:endParaRPr/>
          </a:p>
        </p:txBody>
      </p:sp>
      <p:sp>
        <p:nvSpPr>
          <p:cNvPr id="120" name="Google Shape;120;p5"/>
          <p:cNvSpPr/>
          <p:nvPr/>
        </p:nvSpPr>
        <p:spPr>
          <a:xfrm>
            <a:off x="6627813" y="3117850"/>
            <a:ext cx="1930400" cy="1293813"/>
          </a:xfrm>
          <a:custGeom>
            <a:avLst/>
            <a:gdLst/>
            <a:ahLst/>
            <a:cxnLst/>
            <a:rect l="l" t="t" r="r" b="b"/>
            <a:pathLst>
              <a:path w="21600" h="21600" extrusionOk="0">
                <a:moveTo>
                  <a:pt x="1949" y="7180"/>
                </a:moveTo>
                <a:cubicBezTo>
                  <a:pt x="841" y="7336"/>
                  <a:pt x="0" y="8613"/>
                  <a:pt x="0" y="10137"/>
                </a:cubicBezTo>
                <a:cubicBezTo>
                  <a:pt x="0" y="11192"/>
                  <a:pt x="409" y="12169"/>
                  <a:pt x="1074" y="12702"/>
                </a:cubicBezTo>
                <a:lnTo>
                  <a:pt x="1063" y="12668"/>
                </a:lnTo>
                <a:cubicBezTo>
                  <a:pt x="685" y="13217"/>
                  <a:pt x="475" y="13940"/>
                  <a:pt x="475" y="14690"/>
                </a:cubicBezTo>
                <a:cubicBezTo>
                  <a:pt x="475" y="16325"/>
                  <a:pt x="1451" y="17650"/>
                  <a:pt x="2655" y="17650"/>
                </a:cubicBezTo>
                <a:cubicBezTo>
                  <a:pt x="2739" y="17649"/>
                  <a:pt x="2824" y="17643"/>
                  <a:pt x="2909" y="17629"/>
                </a:cubicBezTo>
                <a:lnTo>
                  <a:pt x="2897" y="17649"/>
                </a:lnTo>
                <a:cubicBezTo>
                  <a:pt x="3585" y="19288"/>
                  <a:pt x="4863" y="20299"/>
                  <a:pt x="6247" y="20299"/>
                </a:cubicBezTo>
                <a:cubicBezTo>
                  <a:pt x="6947" y="20299"/>
                  <a:pt x="7635" y="20039"/>
                  <a:pt x="8235" y="19546"/>
                </a:cubicBezTo>
                <a:lnTo>
                  <a:pt x="8229" y="19550"/>
                </a:lnTo>
                <a:cubicBezTo>
                  <a:pt x="8855" y="20829"/>
                  <a:pt x="9908" y="21596"/>
                  <a:pt x="11036" y="21596"/>
                </a:cubicBezTo>
                <a:cubicBezTo>
                  <a:pt x="12523" y="21596"/>
                  <a:pt x="13836" y="20267"/>
                  <a:pt x="14267" y="18324"/>
                </a:cubicBezTo>
                <a:lnTo>
                  <a:pt x="14270" y="18350"/>
                </a:lnTo>
                <a:cubicBezTo>
                  <a:pt x="14730" y="18740"/>
                  <a:pt x="15260" y="18946"/>
                  <a:pt x="15802" y="18946"/>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0"/>
                  <a:pt x="15367" y="426"/>
                  <a:pt x="14905" y="1165"/>
                </a:cubicBezTo>
                <a:lnTo>
                  <a:pt x="14909" y="1170"/>
                </a:lnTo>
                <a:cubicBezTo>
                  <a:pt x="14497" y="432"/>
                  <a:pt x="13855" y="0"/>
                  <a:pt x="13174" y="0"/>
                </a:cubicBezTo>
                <a:cubicBezTo>
                  <a:pt x="12347" y="0"/>
                  <a:pt x="11590" y="637"/>
                  <a:pt x="11221" y="1645"/>
                </a:cubicBezTo>
                <a:lnTo>
                  <a:pt x="11229" y="1694"/>
                </a:lnTo>
                <a:cubicBezTo>
                  <a:pt x="10730" y="1024"/>
                  <a:pt x="10058" y="650"/>
                  <a:pt x="9358" y="650"/>
                </a:cubicBezTo>
                <a:cubicBezTo>
                  <a:pt x="8372" y="650"/>
                  <a:pt x="7466" y="1391"/>
                  <a:pt x="7003" y="2578"/>
                </a:cubicBezTo>
                <a:lnTo>
                  <a:pt x="6995" y="2602"/>
                </a:lnTo>
                <a:cubicBezTo>
                  <a:pt x="6477" y="2189"/>
                  <a:pt x="5888" y="1972"/>
                  <a:pt x="5288" y="1972"/>
                </a:cubicBezTo>
                <a:cubicBezTo>
                  <a:pt x="3423" y="1972"/>
                  <a:pt x="1912" y="4029"/>
                  <a:pt x="1912" y="6567"/>
                </a:cubicBezTo>
                <a:cubicBezTo>
                  <a:pt x="1912" y="6774"/>
                  <a:pt x="1922" y="6981"/>
                  <a:pt x="1942" y="7186"/>
                </a:cubicBezTo>
                <a:lnTo>
                  <a:pt x="1949" y="7180"/>
                </a:lnTo>
                <a:close/>
              </a:path>
              <a:path w="21600" h="21600" fill="none" extrusionOk="0">
                <a:moveTo>
                  <a:pt x="1074" y="12702"/>
                </a:moveTo>
                <a:cubicBezTo>
                  <a:pt x="1407" y="12969"/>
                  <a:pt x="1786" y="13109"/>
                  <a:pt x="2172" y="13109"/>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lt1"/>
          </a:solidFill>
          <a:ln w="9525" cap="flat" cmpd="sng">
            <a:solidFill>
              <a:srgbClr val="000000"/>
            </a:solidFill>
            <a:prstDash val="solid"/>
            <a:miter lim="800000"/>
            <a:headEnd type="none" w="sm" len="sm"/>
            <a:tailEnd type="none" w="sm" len="sm"/>
          </a:ln>
          <a:effectLst>
            <a:outerShdw dist="53882" dir="2700000" algn="ctr" rotWithShape="0">
              <a:srgbClr val="808080"/>
            </a:outerShdw>
          </a:effectLst>
        </p:spPr>
        <p:txBody>
          <a:bodyPr spcFirstLastPara="1" wrap="square" lIns="91425" tIns="457200" rIns="91425" bIns="320025"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1" name="Google Shape;121;p5"/>
          <p:cNvSpPr/>
          <p:nvPr/>
        </p:nvSpPr>
        <p:spPr>
          <a:xfrm>
            <a:off x="6859479" y="4432300"/>
            <a:ext cx="146706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a:solidFill>
                  <a:schemeClr val="dk1"/>
                </a:solidFill>
                <a:latin typeface="Arial"/>
                <a:ea typeface="Arial"/>
                <a:cs typeface="Arial"/>
                <a:sym typeface="Arial"/>
              </a:rPr>
              <a:t>Programmer</a:t>
            </a:r>
            <a:endParaRPr sz="1800">
              <a:solidFill>
                <a:schemeClr val="dk1"/>
              </a:solidFill>
              <a:latin typeface="Calibri"/>
              <a:ea typeface="Calibri"/>
              <a:cs typeface="Calibri"/>
              <a:sym typeface="Calibri"/>
            </a:endParaRPr>
          </a:p>
        </p:txBody>
      </p:sp>
      <p:sp>
        <p:nvSpPr>
          <p:cNvPr id="122" name="Google Shape;122;p5"/>
          <p:cNvSpPr/>
          <p:nvPr/>
        </p:nvSpPr>
        <p:spPr>
          <a:xfrm>
            <a:off x="2738438" y="5458527"/>
            <a:ext cx="6272213" cy="9848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400" u="sng">
                <a:solidFill>
                  <a:schemeClr val="dk1"/>
                </a:solidFill>
                <a:latin typeface="Arial"/>
                <a:ea typeface="Arial"/>
                <a:cs typeface="Arial"/>
                <a:sym typeface="Arial"/>
              </a:rPr>
              <a:t>First law of software engineering</a:t>
            </a:r>
            <a:endParaRPr sz="1800" u="sng">
              <a:solidFill>
                <a:schemeClr val="dk1"/>
              </a:solidFill>
              <a:latin typeface="Arial"/>
              <a:ea typeface="Arial"/>
              <a:cs typeface="Arial"/>
              <a:sym typeface="Arial"/>
            </a:endParaRPr>
          </a:p>
          <a:p>
            <a:pPr marL="0" marR="0" lvl="0" indent="0" algn="l" rtl="0">
              <a:spcBef>
                <a:spcPts val="0"/>
              </a:spcBef>
              <a:spcAft>
                <a:spcPts val="0"/>
              </a:spcAft>
              <a:buNone/>
            </a:pPr>
            <a:r>
              <a:rPr lang="en-IN" sz="1800">
                <a:solidFill>
                  <a:schemeClr val="dk1"/>
                </a:solidFill>
                <a:latin typeface="Arial"/>
                <a:ea typeface="Arial"/>
                <a:cs typeface="Arial"/>
                <a:sym typeface="Arial"/>
              </a:rPr>
              <a:t>Software engineer is willing to learn the problem domain</a:t>
            </a:r>
            <a:endParaRPr/>
          </a:p>
          <a:p>
            <a:pPr marL="0" marR="0" lvl="0" indent="0" algn="l" rtl="0">
              <a:spcBef>
                <a:spcPts val="0"/>
              </a:spcBef>
              <a:spcAft>
                <a:spcPts val="0"/>
              </a:spcAft>
              <a:buNone/>
            </a:pPr>
            <a:r>
              <a:rPr lang="en-IN" sz="1600">
                <a:solidFill>
                  <a:schemeClr val="dk1"/>
                </a:solidFill>
                <a:latin typeface="Arial"/>
                <a:ea typeface="Arial"/>
                <a:cs typeface="Arial"/>
                <a:sym typeface="Arial"/>
              </a:rPr>
              <a:t>(problem cannot be solved without understanding it first)</a:t>
            </a:r>
            <a:endParaRPr sz="1600">
              <a:solidFill>
                <a:schemeClr val="dk1"/>
              </a:solidFill>
              <a:latin typeface="Arial"/>
              <a:ea typeface="Arial"/>
              <a:cs typeface="Arial"/>
              <a:sym typeface="Arial"/>
            </a:endParaRPr>
          </a:p>
        </p:txBody>
      </p:sp>
      <p:sp>
        <p:nvSpPr>
          <p:cNvPr id="123" name="Google Shape;123;p5"/>
          <p:cNvSpPr/>
          <p:nvPr/>
        </p:nvSpPr>
        <p:spPr>
          <a:xfrm>
            <a:off x="3683711" y="4283804"/>
            <a:ext cx="2904513"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1800">
                <a:solidFill>
                  <a:srgbClr val="000000"/>
                </a:solidFill>
                <a:latin typeface="Arial Black"/>
                <a:ea typeface="Arial Black"/>
                <a:cs typeface="Arial Black"/>
                <a:sym typeface="Arial Black"/>
              </a:rPr>
              <a:t>Software Engineering</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F036B75-10C8-9CC6-E57C-76C2165191D9}"/>
              </a:ext>
            </a:extLst>
          </p:cNvPr>
          <p:cNvGraphicFramePr>
            <a:graphicFrameLocks noGrp="1"/>
          </p:cNvGraphicFramePr>
          <p:nvPr>
            <p:extLst>
              <p:ext uri="{D42A27DB-BD31-4B8C-83A1-F6EECF244321}">
                <p14:modId xmlns:p14="http://schemas.microsoft.com/office/powerpoint/2010/main" val="1749033304"/>
              </p:ext>
            </p:extLst>
          </p:nvPr>
        </p:nvGraphicFramePr>
        <p:xfrm>
          <a:off x="628650" y="857251"/>
          <a:ext cx="7886700" cy="5613127"/>
        </p:xfrm>
        <a:graphic>
          <a:graphicData uri="http://schemas.openxmlformats.org/drawingml/2006/table">
            <a:tbl>
              <a:tblPr/>
              <a:tblGrid>
                <a:gridCol w="3943350">
                  <a:extLst>
                    <a:ext uri="{9D8B030D-6E8A-4147-A177-3AD203B41FA5}">
                      <a16:colId xmlns:a16="http://schemas.microsoft.com/office/drawing/2014/main" val="1678207956"/>
                    </a:ext>
                  </a:extLst>
                </a:gridCol>
                <a:gridCol w="3943350">
                  <a:extLst>
                    <a:ext uri="{9D8B030D-6E8A-4147-A177-3AD203B41FA5}">
                      <a16:colId xmlns:a16="http://schemas.microsoft.com/office/drawing/2014/main" val="3025852880"/>
                    </a:ext>
                  </a:extLst>
                </a:gridCol>
              </a:tblGrid>
              <a:tr h="403155">
                <a:tc>
                  <a:txBody>
                    <a:bodyPr/>
                    <a:lstStyle/>
                    <a:p>
                      <a:pPr algn="l"/>
                      <a:r>
                        <a:rPr lang="en-IN" sz="1800" dirty="0">
                          <a:effectLst/>
                          <a:latin typeface="Times New Roman" panose="02020603050405020304" pitchFamily="18" charset="0"/>
                          <a:cs typeface="Times New Roman" panose="02020603050405020304" pitchFamily="18" charset="0"/>
                        </a:rPr>
                        <a:t>RAD Model Phases</a:t>
                      </a:r>
                    </a:p>
                  </a:txBody>
                  <a:tcPr marL="89905" marR="89905" marT="44952" marB="44952"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US" sz="1800">
                          <a:effectLst/>
                          <a:latin typeface="Times New Roman" panose="02020603050405020304" pitchFamily="18" charset="0"/>
                          <a:cs typeface="Times New Roman" panose="02020603050405020304" pitchFamily="18" charset="0"/>
                        </a:rPr>
                        <a:t>Activities performed in RAD Modeling</a:t>
                      </a:r>
                    </a:p>
                  </a:txBody>
                  <a:tcPr marL="89905" marR="89905" marT="44952" marB="44952"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2278444499"/>
                  </a:ext>
                </a:extLst>
              </a:tr>
              <a:tr h="961370">
                <a:tc>
                  <a:txBody>
                    <a:bodyPr/>
                    <a:lstStyle/>
                    <a:p>
                      <a:r>
                        <a:rPr lang="en-IN" sz="1800" b="1" dirty="0">
                          <a:effectLst/>
                          <a:latin typeface="Times New Roman" panose="02020603050405020304" pitchFamily="18" charset="0"/>
                          <a:cs typeface="Times New Roman" panose="02020603050405020304" pitchFamily="18" charset="0"/>
                        </a:rPr>
                        <a:t>Business </a:t>
                      </a:r>
                      <a:r>
                        <a:rPr lang="en-IN" sz="1800" b="1" dirty="0" err="1">
                          <a:effectLst/>
                          <a:latin typeface="Times New Roman" panose="02020603050405020304" pitchFamily="18" charset="0"/>
                          <a:cs typeface="Times New Roman" panose="02020603050405020304" pitchFamily="18" charset="0"/>
                        </a:rPr>
                        <a:t>Modeling</a:t>
                      </a:r>
                      <a:endParaRPr lang="en-IN" sz="1800" dirty="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pPr>
                        <a:buFont typeface="Arial" panose="020B0604020202020204" pitchFamily="34" charset="0"/>
                        <a:buChar char="•"/>
                      </a:pPr>
                      <a:r>
                        <a:rPr lang="en-US" sz="1800">
                          <a:effectLst/>
                          <a:latin typeface="Times New Roman" panose="02020603050405020304" pitchFamily="18" charset="0"/>
                          <a:cs typeface="Times New Roman" panose="02020603050405020304" pitchFamily="18" charset="0"/>
                        </a:rPr>
                        <a:t>On basis of the flow of information and distribution between various business channels, the product is designed</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2132939234"/>
                  </a:ext>
                </a:extLst>
              </a:tr>
              <a:tr h="961370">
                <a:tc>
                  <a:txBody>
                    <a:bodyPr/>
                    <a:lstStyle/>
                    <a:p>
                      <a:r>
                        <a:rPr lang="en-IN" sz="1800" b="1">
                          <a:effectLst/>
                          <a:latin typeface="Times New Roman" panose="02020603050405020304" pitchFamily="18" charset="0"/>
                          <a:cs typeface="Times New Roman" panose="02020603050405020304" pitchFamily="18" charset="0"/>
                        </a:rPr>
                        <a:t>Data Modeling</a:t>
                      </a:r>
                      <a:endParaRPr lang="en-IN" sz="180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pPr>
                        <a:buFont typeface="Arial" panose="020B0604020202020204" pitchFamily="34" charset="0"/>
                        <a:buChar char="•"/>
                      </a:pPr>
                      <a:r>
                        <a:rPr lang="en-US" sz="1800">
                          <a:effectLst/>
                          <a:latin typeface="Times New Roman" panose="02020603050405020304" pitchFamily="18" charset="0"/>
                          <a:cs typeface="Times New Roman" panose="02020603050405020304" pitchFamily="18" charset="0"/>
                        </a:rPr>
                        <a:t>The information collected from business modeling is refined into a set of data objects that are significant for the business</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050640857"/>
                  </a:ext>
                </a:extLst>
              </a:tr>
              <a:tr h="961370">
                <a:tc>
                  <a:txBody>
                    <a:bodyPr/>
                    <a:lstStyle/>
                    <a:p>
                      <a:r>
                        <a:rPr lang="en-IN" sz="1800" b="1" dirty="0">
                          <a:effectLst/>
                          <a:latin typeface="Times New Roman" panose="02020603050405020304" pitchFamily="18" charset="0"/>
                          <a:cs typeface="Times New Roman" panose="02020603050405020304" pitchFamily="18" charset="0"/>
                        </a:rPr>
                        <a:t>Process </a:t>
                      </a:r>
                      <a:r>
                        <a:rPr lang="en-IN" sz="1800" b="1" dirty="0" err="1">
                          <a:effectLst/>
                          <a:latin typeface="Times New Roman" panose="02020603050405020304" pitchFamily="18" charset="0"/>
                          <a:cs typeface="Times New Roman" panose="02020603050405020304" pitchFamily="18" charset="0"/>
                        </a:rPr>
                        <a:t>Modeling</a:t>
                      </a:r>
                      <a:endParaRPr lang="en-IN" sz="1800" dirty="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pPr>
                        <a:buFont typeface="Arial" panose="020B0604020202020204" pitchFamily="34" charset="0"/>
                        <a:buChar char="•"/>
                      </a:pPr>
                      <a:r>
                        <a:rPr lang="en-US" sz="1800">
                          <a:effectLst/>
                          <a:latin typeface="Times New Roman" panose="02020603050405020304" pitchFamily="18" charset="0"/>
                          <a:cs typeface="Times New Roman" panose="02020603050405020304" pitchFamily="18" charset="0"/>
                        </a:rPr>
                        <a:t>The data object that is declared in the data modeling phase is transformed to achieve the information flow necessary to implement a business function</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4227830057"/>
                  </a:ext>
                </a:extLst>
              </a:tr>
              <a:tr h="961370">
                <a:tc>
                  <a:txBody>
                    <a:bodyPr/>
                    <a:lstStyle/>
                    <a:p>
                      <a:r>
                        <a:rPr lang="en-IN" sz="1800" b="1">
                          <a:effectLst/>
                          <a:latin typeface="Times New Roman" panose="02020603050405020304" pitchFamily="18" charset="0"/>
                          <a:cs typeface="Times New Roman" panose="02020603050405020304" pitchFamily="18" charset="0"/>
                        </a:rPr>
                        <a:t>Application Generation</a:t>
                      </a:r>
                      <a:endParaRPr lang="en-IN" sz="180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Actual system is built. Coding is done.</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445419593"/>
                  </a:ext>
                </a:extLst>
              </a:tr>
              <a:tr h="682262">
                <a:tc>
                  <a:txBody>
                    <a:bodyPr/>
                    <a:lstStyle/>
                    <a:p>
                      <a:r>
                        <a:rPr lang="en-IN" sz="1800" b="1">
                          <a:effectLst/>
                          <a:latin typeface="Times New Roman" panose="02020603050405020304" pitchFamily="18" charset="0"/>
                          <a:cs typeface="Times New Roman" panose="02020603050405020304" pitchFamily="18" charset="0"/>
                        </a:rPr>
                        <a:t>Testing and Turnover</a:t>
                      </a:r>
                      <a:endParaRPr lang="en-IN" sz="1800">
                        <a:effectLst/>
                        <a:latin typeface="Times New Roman" panose="02020603050405020304" pitchFamily="18" charset="0"/>
                        <a:cs typeface="Times New Roman" panose="02020603050405020304" pitchFamily="18" charset="0"/>
                      </a:endParaRPr>
                    </a:p>
                  </a:txBody>
                  <a:tcPr marL="89905" marR="89905" marT="44952" marB="44952" anchor="ctr">
                    <a:lnL>
                      <a:noFill/>
                    </a:lnL>
                    <a:lnR>
                      <a:noFill/>
                    </a:lnR>
                    <a:lnT w="9525" cap="flat" cmpd="sng" algn="ctr">
                      <a:solidFill>
                        <a:srgbClr val="EEEEEE"/>
                      </a:solidFill>
                      <a:prstDash val="solid"/>
                      <a:round/>
                      <a:headEnd type="none" w="med" len="med"/>
                      <a:tailEnd type="none" w="med" len="med"/>
                    </a:lnT>
                    <a:lnB>
                      <a:noFill/>
                    </a:lnB>
                    <a:solidFill>
                      <a:srgbClr val="F9F9F9"/>
                    </a:solidFill>
                  </a:tcPr>
                </a:tc>
                <a:tc>
                  <a:txBody>
                    <a:bodyPr/>
                    <a:lstStyle/>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As prototypes are individually tested during every iteration, the overall testing time is reduced in RAD.</a:t>
                      </a:r>
                    </a:p>
                  </a:txBody>
                  <a:tcPr marL="89905" marR="89905" marT="44952" marB="44952" anchor="ctr">
                    <a:lnL>
                      <a:noFill/>
                    </a:lnL>
                    <a:lnR>
                      <a:noFill/>
                    </a:lnR>
                    <a:lnT w="9525" cap="flat" cmpd="sng" algn="ctr">
                      <a:solidFill>
                        <a:srgbClr val="EEEEEE"/>
                      </a:solidFill>
                      <a:prstDash val="solid"/>
                      <a:round/>
                      <a:headEnd type="none" w="med" len="med"/>
                      <a:tailEnd type="none" w="med" len="med"/>
                    </a:lnT>
                    <a:lnB>
                      <a:noFill/>
                    </a:lnB>
                    <a:solidFill>
                      <a:srgbClr val="F9F9F9"/>
                    </a:solidFill>
                  </a:tcPr>
                </a:tc>
                <a:extLst>
                  <a:ext uri="{0D108BD9-81ED-4DB2-BD59-A6C34878D82A}">
                    <a16:rowId xmlns:a16="http://schemas.microsoft.com/office/drawing/2014/main" val="1513060169"/>
                  </a:ext>
                </a:extLst>
              </a:tr>
            </a:tbl>
          </a:graphicData>
        </a:graphic>
      </p:graphicFrame>
    </p:spTree>
    <p:extLst>
      <p:ext uri="{BB962C8B-B14F-4D97-AF65-F5344CB8AC3E}">
        <p14:creationId xmlns:p14="http://schemas.microsoft.com/office/powerpoint/2010/main" val="86828822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F980E-29BE-3D5F-9B8B-1624EB880031}"/>
              </a:ext>
            </a:extLst>
          </p:cNvPr>
          <p:cNvSpPr>
            <a:spLocks noGrp="1"/>
          </p:cNvSpPr>
          <p:nvPr>
            <p:ph type="title"/>
          </p:nvPr>
        </p:nvSpPr>
        <p:spPr>
          <a:xfrm>
            <a:off x="174812" y="874059"/>
            <a:ext cx="7301753" cy="816630"/>
          </a:xfrm>
        </p:spPr>
        <p:txBody>
          <a:bodyPr>
            <a:normAutofit fontScale="90000"/>
          </a:bodyPr>
          <a:lstStyle/>
          <a:p>
            <a:r>
              <a:rPr lang="en-US" b="1" i="0" dirty="0">
                <a:solidFill>
                  <a:srgbClr val="222222"/>
                </a:solidFill>
                <a:effectLst/>
                <a:latin typeface="Times New Roman" panose="02020603050405020304" pitchFamily="18" charset="0"/>
                <a:cs typeface="Times New Roman" panose="02020603050405020304" pitchFamily="18" charset="0"/>
              </a:rPr>
              <a:t>WHEN TO USE RAD METHODOLOGY?</a:t>
            </a:r>
            <a:br>
              <a:rPr lang="en-US" b="1" i="0" dirty="0">
                <a:solidFill>
                  <a:srgbClr val="222222"/>
                </a:solidFill>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2F930D0-21B9-708E-235A-B7F50108FD81}"/>
              </a:ext>
            </a:extLst>
          </p:cNvPr>
          <p:cNvSpPr txBox="1"/>
          <p:nvPr/>
        </p:nvSpPr>
        <p:spPr>
          <a:xfrm>
            <a:off x="819150" y="1485900"/>
            <a:ext cx="6953250" cy="3416320"/>
          </a:xfrm>
          <a:prstGeom prst="rect">
            <a:avLst/>
          </a:prstGeom>
          <a:noFill/>
        </p:spPr>
        <p:txBody>
          <a:bodyPr wrap="square">
            <a:spAutoFit/>
          </a:bodyPr>
          <a:lstStyle/>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a system needs to be produced in a short span of time (2-3 months)</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the requirements are known</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the user will be involved all through the life cycle</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technical risk is less</a:t>
            </a:r>
          </a:p>
          <a:p>
            <a:pPr algn="l">
              <a:buFont typeface="Arial" panose="020B0604020202020204" pitchFamily="34" charset="0"/>
              <a:buChar char="•"/>
            </a:pPr>
            <a:r>
              <a:rPr lang="en-US" sz="2400" b="0" i="0" dirty="0">
                <a:solidFill>
                  <a:srgbClr val="222222"/>
                </a:solidFill>
                <a:effectLst/>
                <a:latin typeface="Times New Roman" panose="02020603050405020304" pitchFamily="18" charset="0"/>
                <a:cs typeface="Times New Roman" panose="02020603050405020304" pitchFamily="18" charset="0"/>
              </a:rPr>
              <a:t>When a budget is high enough to afford designers for modeling along with the cost of automated tools for code generation</a:t>
            </a:r>
          </a:p>
        </p:txBody>
      </p:sp>
    </p:spTree>
    <p:extLst>
      <p:ext uri="{BB962C8B-B14F-4D97-AF65-F5344CB8AC3E}">
        <p14:creationId xmlns:p14="http://schemas.microsoft.com/office/powerpoint/2010/main" val="322061893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9349C-86C3-C9B5-BE74-1206097FE2ED}"/>
              </a:ext>
            </a:extLst>
          </p:cNvPr>
          <p:cNvSpPr>
            <a:spLocks noGrp="1"/>
          </p:cNvSpPr>
          <p:nvPr>
            <p:ph type="title"/>
          </p:nvPr>
        </p:nvSpPr>
        <p:spPr/>
        <p:txBody>
          <a:bodyPr/>
          <a:lstStyle/>
          <a:p>
            <a:r>
              <a:rPr lang="en-IN" b="1" i="0" dirty="0">
                <a:solidFill>
                  <a:srgbClr val="222222"/>
                </a:solidFill>
                <a:effectLst/>
                <a:latin typeface="Times New Roman" panose="02020603050405020304" pitchFamily="18" charset="0"/>
                <a:cs typeface="Times New Roman" panose="02020603050405020304" pitchFamily="18" charset="0"/>
              </a:rPr>
              <a:t>ADVANTAGES OF RAD MODEL</a:t>
            </a:r>
            <a:endParaRPr lang="en-IN" dirty="0">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EF140B31-62AB-8FB1-2F25-EDFDA1A13771}"/>
              </a:ext>
            </a:extLst>
          </p:cNvPr>
          <p:cNvSpPr>
            <a:spLocks noGrp="1"/>
          </p:cNvSpPr>
          <p:nvPr>
            <p:ph idx="1"/>
          </p:nvPr>
        </p:nvSpPr>
        <p:spPr/>
        <p:txBody>
          <a:bodyPr/>
          <a:lstStyle/>
          <a:p>
            <a:r>
              <a:rPr lang="en-US" sz="2400" b="0" i="0" dirty="0">
                <a:solidFill>
                  <a:srgbClr val="222222"/>
                </a:solidFill>
                <a:effectLst/>
                <a:latin typeface="Times New Roman" panose="02020603050405020304" pitchFamily="18" charset="0"/>
                <a:cs typeface="Times New Roman" panose="02020603050405020304" pitchFamily="18" charset="0"/>
              </a:rPr>
              <a:t>It is useful when you have to reduce the overall project risk</a:t>
            </a:r>
          </a:p>
          <a:p>
            <a:r>
              <a:rPr lang="en-US" sz="2400" b="0" i="0" dirty="0">
                <a:solidFill>
                  <a:srgbClr val="222222"/>
                </a:solidFill>
                <a:effectLst/>
                <a:latin typeface="Times New Roman" panose="02020603050405020304" pitchFamily="18" charset="0"/>
                <a:cs typeface="Times New Roman" panose="02020603050405020304" pitchFamily="18" charset="0"/>
              </a:rPr>
              <a:t>Flexible and adaptable to changes</a:t>
            </a:r>
          </a:p>
          <a:p>
            <a:r>
              <a:rPr lang="en-US" sz="2400" b="0" i="0" dirty="0">
                <a:solidFill>
                  <a:srgbClr val="222222"/>
                </a:solidFill>
                <a:effectLst/>
                <a:latin typeface="Times New Roman" panose="02020603050405020304" pitchFamily="18" charset="0"/>
                <a:cs typeface="Times New Roman" panose="02020603050405020304" pitchFamily="18" charset="0"/>
              </a:rPr>
              <a:t>It is adaptable and flexible to changes</a:t>
            </a:r>
          </a:p>
          <a:p>
            <a:r>
              <a:rPr lang="en-US" sz="2400" b="0" i="0" dirty="0">
                <a:solidFill>
                  <a:srgbClr val="222222"/>
                </a:solidFill>
                <a:effectLst/>
                <a:latin typeface="Times New Roman" panose="02020603050405020304" pitchFamily="18" charset="0"/>
                <a:cs typeface="Times New Roman" panose="02020603050405020304" pitchFamily="18" charset="0"/>
              </a:rPr>
              <a:t>Due to prototyping in nature, there is a possibility of lesser defects</a:t>
            </a:r>
          </a:p>
          <a:p>
            <a:r>
              <a:rPr lang="en-US" sz="2400" b="0" i="0" dirty="0">
                <a:solidFill>
                  <a:srgbClr val="222222"/>
                </a:solidFill>
                <a:effectLst/>
                <a:latin typeface="Times New Roman" panose="02020603050405020304" pitchFamily="18" charset="0"/>
                <a:cs typeface="Times New Roman" panose="02020603050405020304" pitchFamily="18" charset="0"/>
              </a:rPr>
              <a:t>With less people, productivity can be increased in short time</a:t>
            </a:r>
          </a:p>
          <a:p>
            <a:endParaRPr lang="en-US" sz="2400" b="0" i="0" dirty="0">
              <a:solidFill>
                <a:srgbClr val="222222"/>
              </a:solidFill>
              <a:effectLst/>
              <a:latin typeface="Times New Roman" panose="02020603050405020304" pitchFamily="18" charset="0"/>
              <a:cs typeface="Times New Roman" panose="02020603050405020304" pitchFamily="18" charset="0"/>
            </a:endParaRPr>
          </a:p>
          <a:p>
            <a:endParaRPr lang="en-US" sz="2400" b="0" i="0" dirty="0">
              <a:solidFill>
                <a:srgbClr val="222222"/>
              </a:solidFill>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0280892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7D1A6C-2F62-856C-0D44-75CC5115601E}"/>
              </a:ext>
            </a:extLst>
          </p:cNvPr>
          <p:cNvSpPr>
            <a:spLocks noGrp="1"/>
          </p:cNvSpPr>
          <p:nvPr>
            <p:ph type="title"/>
          </p:nvPr>
        </p:nvSpPr>
        <p:spPr/>
        <p:txBody>
          <a:bodyPr>
            <a:normAutofit/>
          </a:bodyPr>
          <a:lstStyle/>
          <a:p>
            <a:r>
              <a:rPr lang="en-IN" sz="3200" b="1" i="0" dirty="0">
                <a:solidFill>
                  <a:srgbClr val="222222"/>
                </a:solidFill>
                <a:effectLst/>
                <a:latin typeface="Times New Roman" panose="02020603050405020304" pitchFamily="18" charset="0"/>
                <a:cs typeface="Times New Roman" panose="02020603050405020304" pitchFamily="18" charset="0"/>
              </a:rPr>
              <a:t>DISADVANTAGES OF RAD MODEL</a:t>
            </a:r>
            <a:endParaRPr lang="en-IN" sz="32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5D68600B-C76C-BF95-A4FC-AE53B2B130ED}"/>
              </a:ext>
            </a:extLst>
          </p:cNvPr>
          <p:cNvSpPr>
            <a:spLocks noGrp="1"/>
          </p:cNvSpPr>
          <p:nvPr>
            <p:ph idx="1"/>
          </p:nvPr>
        </p:nvSpPr>
        <p:spPr/>
        <p:txBody>
          <a:bodyPr/>
          <a:lstStyle/>
          <a:p>
            <a:r>
              <a:rPr lang="en-US" sz="2800" b="0" i="0" dirty="0">
                <a:solidFill>
                  <a:srgbClr val="222222"/>
                </a:solidFill>
                <a:effectLst/>
                <a:latin typeface="Times New Roman" panose="02020603050405020304" pitchFamily="18" charset="0"/>
                <a:cs typeface="Times New Roman" panose="02020603050405020304" pitchFamily="18" charset="0"/>
              </a:rPr>
              <a:t>It can’t be used for smaller projects</a:t>
            </a:r>
          </a:p>
          <a:p>
            <a:r>
              <a:rPr lang="en-US" sz="2800" b="0" i="0" dirty="0">
                <a:solidFill>
                  <a:srgbClr val="222222"/>
                </a:solidFill>
                <a:effectLst/>
                <a:latin typeface="Times New Roman" panose="02020603050405020304" pitchFamily="18" charset="0"/>
                <a:cs typeface="Times New Roman" panose="02020603050405020304" pitchFamily="18" charset="0"/>
              </a:rPr>
              <a:t>Not all application is compatible with RAD</a:t>
            </a:r>
          </a:p>
          <a:p>
            <a:r>
              <a:rPr lang="en-US" sz="2800" b="0" i="0" dirty="0">
                <a:solidFill>
                  <a:srgbClr val="222222"/>
                </a:solidFill>
                <a:effectLst/>
                <a:latin typeface="Times New Roman" panose="02020603050405020304" pitchFamily="18" charset="0"/>
                <a:cs typeface="Times New Roman" panose="02020603050405020304" pitchFamily="18" charset="0"/>
              </a:rPr>
              <a:t>When technical risk is high, it is not suitable</a:t>
            </a:r>
          </a:p>
          <a:p>
            <a:r>
              <a:rPr lang="en-US" sz="2800" b="0" i="0" dirty="0">
                <a:solidFill>
                  <a:srgbClr val="222222"/>
                </a:solidFill>
                <a:effectLst/>
                <a:latin typeface="Times New Roman" panose="02020603050405020304" pitchFamily="18" charset="0"/>
                <a:cs typeface="Times New Roman" panose="02020603050405020304" pitchFamily="18" charset="0"/>
              </a:rPr>
              <a:t>If developers are not committed to delivering software on time, RAD projects can fail</a:t>
            </a:r>
          </a:p>
          <a:p>
            <a:r>
              <a:rPr lang="en-US" sz="2800" b="0" i="0" dirty="0">
                <a:solidFill>
                  <a:srgbClr val="222222"/>
                </a:solidFill>
                <a:effectLst/>
                <a:latin typeface="Times New Roman" panose="02020603050405020304" pitchFamily="18" charset="0"/>
                <a:cs typeface="Times New Roman" panose="02020603050405020304" pitchFamily="18" charset="0"/>
              </a:rPr>
              <a:t>Requires highly skilled designers or developers</a:t>
            </a:r>
          </a:p>
          <a:p>
            <a:endParaRPr lang="en-US" sz="2800" b="0" i="0" dirty="0">
              <a:solidFill>
                <a:srgbClr val="222222"/>
              </a:solidFill>
              <a:effectLst/>
              <a:latin typeface="Times New Roman" panose="02020603050405020304" pitchFamily="18" charset="0"/>
              <a:cs typeface="Times New Roman" panose="02020603050405020304" pitchFamily="18" charset="0"/>
            </a:endParaRPr>
          </a:p>
          <a:p>
            <a:endParaRPr lang="en-US" sz="2800" b="0" i="0" dirty="0">
              <a:solidFill>
                <a:srgbClr val="222222"/>
              </a:solidFill>
              <a:effectLst/>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2428464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17AAC-16FE-696E-5A03-68D508C7416F}"/>
              </a:ext>
            </a:extLst>
          </p:cNvPr>
          <p:cNvSpPr>
            <a:spLocks noGrp="1"/>
          </p:cNvSpPr>
          <p:nvPr>
            <p:ph type="title"/>
          </p:nvPr>
        </p:nvSpPr>
        <p:spPr/>
        <p:txBody>
          <a:bodyPr/>
          <a:lstStyle/>
          <a:p>
            <a:r>
              <a:rPr lang="en-US" sz="3600" dirty="0">
                <a:latin typeface="Times New Roman" panose="02020603050405020304" pitchFamily="18" charset="0"/>
                <a:cs typeface="Times New Roman" panose="02020603050405020304" pitchFamily="18" charset="0"/>
              </a:rPr>
              <a:t>Risk Management</a:t>
            </a:r>
            <a:endParaRPr lang="en-IN" dirty="0"/>
          </a:p>
        </p:txBody>
      </p:sp>
      <p:sp>
        <p:nvSpPr>
          <p:cNvPr id="3" name="Content Placeholder 2">
            <a:extLst>
              <a:ext uri="{FF2B5EF4-FFF2-40B4-BE49-F238E27FC236}">
                <a16:creationId xmlns:a16="http://schemas.microsoft.com/office/drawing/2014/main" id="{77735C80-9772-5A5C-4B00-BC5DD0A8BB7C}"/>
              </a:ext>
            </a:extLst>
          </p:cNvPr>
          <p:cNvSpPr>
            <a:spLocks noGrp="1"/>
          </p:cNvSpPr>
          <p:nvPr>
            <p:ph idx="1"/>
          </p:nvPr>
        </p:nvSpPr>
        <p:spPr/>
        <p:txBody>
          <a:bodyPr/>
          <a:lstStyle/>
          <a:p>
            <a:r>
              <a:rPr lang="en-US" dirty="0"/>
              <a:t>Risk management is a proactive approach for minimizing the un </a:t>
            </a:r>
            <a:r>
              <a:rPr lang="en-US"/>
              <a:t>certainity</a:t>
            </a:r>
            <a:r>
              <a:rPr lang="en-US" dirty="0"/>
              <a:t> and potential loss</a:t>
            </a:r>
            <a:endParaRPr lang="en-IN" dirty="0"/>
          </a:p>
        </p:txBody>
      </p:sp>
    </p:spTree>
    <p:extLst>
      <p:ext uri="{BB962C8B-B14F-4D97-AF65-F5344CB8AC3E}">
        <p14:creationId xmlns:p14="http://schemas.microsoft.com/office/powerpoint/2010/main" val="3710793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6"/>
          <p:cNvSpPr txBox="1">
            <a:spLocks noGrp="1"/>
          </p:cNvSpPr>
          <p:nvPr>
            <p:ph type="title"/>
          </p:nvPr>
        </p:nvSpPr>
        <p:spPr>
          <a:xfrm>
            <a:off x="457200" y="197763"/>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00000"/>
              <a:buFont typeface="Calibri"/>
              <a:buNone/>
            </a:pPr>
            <a:r>
              <a:rPr lang="en-IN" b="1" dirty="0">
                <a:latin typeface="Times New Roman" panose="02020603050405020304" pitchFamily="18" charset="0"/>
                <a:cs typeface="Times New Roman" panose="02020603050405020304" pitchFamily="18" charset="0"/>
              </a:rPr>
              <a:t>SOFTWARE PRODUCT</a:t>
            </a:r>
            <a:br>
              <a:rPr lang="en-IN" b="1"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p:txBody>
      </p:sp>
      <p:sp>
        <p:nvSpPr>
          <p:cNvPr id="130" name="Google Shape;130;p6"/>
          <p:cNvSpPr txBox="1">
            <a:spLocks noGrp="1"/>
          </p:cNvSpPr>
          <p:nvPr>
            <p:ph idx="1"/>
          </p:nvPr>
        </p:nvSpPr>
        <p:spPr>
          <a:xfrm>
            <a:off x="457200" y="1340768"/>
            <a:ext cx="8229600" cy="4785395"/>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ct val="100000"/>
              <a:buNone/>
            </a:pPr>
            <a:r>
              <a:rPr lang="en-IN" sz="2800" dirty="0">
                <a:latin typeface="Times New Roman" panose="02020603050405020304" pitchFamily="18" charset="0"/>
                <a:cs typeface="Times New Roman" panose="02020603050405020304" pitchFamily="18" charset="0"/>
              </a:rPr>
              <a:t>The final software that is delivered to the customer is called the </a:t>
            </a:r>
            <a:r>
              <a:rPr lang="en-IN" sz="2800" b="1" dirty="0">
                <a:latin typeface="Times New Roman" panose="02020603050405020304" pitchFamily="18" charset="0"/>
                <a:cs typeface="Times New Roman" panose="02020603050405020304" pitchFamily="18" charset="0"/>
              </a:rPr>
              <a:t>software product</a:t>
            </a:r>
            <a:r>
              <a:rPr lang="en-IN" sz="2800" dirty="0">
                <a:latin typeface="Times New Roman" panose="02020603050405020304" pitchFamily="18" charset="0"/>
                <a:cs typeface="Times New Roman" panose="02020603050405020304" pitchFamily="18" charset="0"/>
              </a:rPr>
              <a:t>. It is the outcome of the entire </a:t>
            </a:r>
            <a:r>
              <a:rPr lang="en-IN" sz="2800" b="1" dirty="0">
                <a:latin typeface="Times New Roman" panose="02020603050405020304" pitchFamily="18" charset="0"/>
                <a:cs typeface="Times New Roman" panose="02020603050405020304" pitchFamily="18" charset="0"/>
              </a:rPr>
              <a:t>software development process</a:t>
            </a:r>
            <a:r>
              <a:rPr lang="en-IN" sz="2800" dirty="0">
                <a:latin typeface="Times New Roman" panose="02020603050405020304" pitchFamily="18" charset="0"/>
                <a:cs typeface="Times New Roman" panose="02020603050405020304" pitchFamily="18" charset="0"/>
              </a:rPr>
              <a:t>. </a:t>
            </a:r>
            <a:endParaRPr sz="2800" dirty="0">
              <a:latin typeface="Times New Roman" panose="02020603050405020304" pitchFamily="18" charset="0"/>
              <a:cs typeface="Times New Roman" panose="02020603050405020304" pitchFamily="18" charset="0"/>
            </a:endParaRPr>
          </a:p>
          <a:p>
            <a:pPr marL="0" lvl="0" indent="0" algn="l" rtl="0">
              <a:spcBef>
                <a:spcPts val="592"/>
              </a:spcBef>
              <a:spcAft>
                <a:spcPts val="0"/>
              </a:spcAft>
              <a:buClr>
                <a:schemeClr val="dk1"/>
              </a:buClr>
              <a:buSzPct val="100000"/>
              <a:buNone/>
            </a:pPr>
            <a:r>
              <a:rPr lang="en-IN" sz="2800" dirty="0">
                <a:latin typeface="Times New Roman" panose="02020603050405020304" pitchFamily="18" charset="0"/>
                <a:cs typeface="Times New Roman" panose="02020603050405020304" pitchFamily="18" charset="0"/>
              </a:rPr>
              <a:t>It may include </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source code, </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data,</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user guides,</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reference manuals, </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installation manuals,</a:t>
            </a:r>
            <a:endParaRPr sz="2800" dirty="0">
              <a:latin typeface="Times New Roman" panose="02020603050405020304" pitchFamily="18" charset="0"/>
              <a:cs typeface="Times New Roman" panose="02020603050405020304" pitchFamily="18" charset="0"/>
            </a:endParaRPr>
          </a:p>
          <a:p>
            <a:pPr marL="342900" lvl="0" indent="-342900" algn="l" rtl="0">
              <a:spcBef>
                <a:spcPts val="592"/>
              </a:spcBef>
              <a:spcAft>
                <a:spcPts val="0"/>
              </a:spcAft>
              <a:buClr>
                <a:schemeClr val="dk1"/>
              </a:buClr>
              <a:buSzPct val="100000"/>
              <a:buChar char="•"/>
            </a:pPr>
            <a:r>
              <a:rPr lang="en-IN" sz="2800" dirty="0">
                <a:latin typeface="Times New Roman" panose="02020603050405020304" pitchFamily="18" charset="0"/>
                <a:cs typeface="Times New Roman" panose="02020603050405020304" pitchFamily="18" charset="0"/>
              </a:rPr>
              <a:t>specification documentation etc. </a:t>
            </a:r>
            <a:endParaRPr sz="2800" dirty="0">
              <a:latin typeface="Times New Roman" panose="02020603050405020304" pitchFamily="18" charset="0"/>
              <a:cs typeface="Times New Roman" panose="02020603050405020304" pitchFamily="18" charset="0"/>
            </a:endParaRPr>
          </a:p>
          <a:p>
            <a:pPr marL="342900" lvl="0" indent="-154940" algn="l" rtl="0">
              <a:spcBef>
                <a:spcPts val="592"/>
              </a:spcBef>
              <a:spcAft>
                <a:spcPts val="0"/>
              </a:spcAft>
              <a:buClr>
                <a:schemeClr val="dk1"/>
              </a:buClr>
              <a:buSzPct val="100000"/>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7"/>
          <p:cNvSpPr txBox="1">
            <a:spLocks noGrp="1"/>
          </p:cNvSpPr>
          <p:nvPr>
            <p:ph type="title"/>
          </p:nvPr>
        </p:nvSpPr>
        <p:spPr>
          <a:xfrm>
            <a:off x="457200" y="274650"/>
            <a:ext cx="69009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b="1" dirty="0"/>
              <a:t>SOFTWARE PRODUCT TYPES</a:t>
            </a:r>
            <a:endParaRPr b="1" dirty="0"/>
          </a:p>
        </p:txBody>
      </p:sp>
      <p:grpSp>
        <p:nvGrpSpPr>
          <p:cNvPr id="137" name="Google Shape;137;p7"/>
          <p:cNvGrpSpPr/>
          <p:nvPr/>
        </p:nvGrpSpPr>
        <p:grpSpPr>
          <a:xfrm>
            <a:off x="1403322" y="1600217"/>
            <a:ext cx="6337355" cy="4525927"/>
            <a:chOff x="946122" y="17"/>
            <a:chExt cx="6337355" cy="4525927"/>
          </a:xfrm>
        </p:grpSpPr>
        <p:sp>
          <p:nvSpPr>
            <p:cNvPr id="138" name="Google Shape;138;p7"/>
            <p:cNvSpPr/>
            <p:nvPr/>
          </p:nvSpPr>
          <p:spPr>
            <a:xfrm>
              <a:off x="3963910" y="1724683"/>
              <a:ext cx="1659783" cy="789905"/>
            </a:xfrm>
            <a:custGeom>
              <a:avLst/>
              <a:gdLst/>
              <a:ahLst/>
              <a:cxnLst/>
              <a:rect l="l" t="t" r="r" b="b"/>
              <a:pathLst>
                <a:path w="120000" h="120000" extrusionOk="0">
                  <a:moveTo>
                    <a:pt x="0" y="0"/>
                  </a:moveTo>
                  <a:lnTo>
                    <a:pt x="0" y="81776"/>
                  </a:lnTo>
                  <a:lnTo>
                    <a:pt x="120000" y="81776"/>
                  </a:lnTo>
                  <a:lnTo>
                    <a:pt x="120000" y="120000"/>
                  </a:lnTo>
                </a:path>
              </a:pathLst>
            </a:custGeom>
            <a:noFill/>
            <a:ln w="25400" cap="flat" cmpd="sng">
              <a:solidFill>
                <a:srgbClr val="7A9446"/>
              </a:solidFill>
              <a:prstDash val="solid"/>
              <a:round/>
              <a:headEnd type="none" w="sm" len="sm"/>
              <a:tailEnd type="none" w="sm" len="sm"/>
            </a:ln>
          </p:spPr>
        </p:sp>
        <p:sp>
          <p:nvSpPr>
            <p:cNvPr id="139" name="Google Shape;139;p7"/>
            <p:cNvSpPr/>
            <p:nvPr/>
          </p:nvSpPr>
          <p:spPr>
            <a:xfrm>
              <a:off x="2304127" y="1724683"/>
              <a:ext cx="1659783" cy="789905"/>
            </a:xfrm>
            <a:custGeom>
              <a:avLst/>
              <a:gdLst/>
              <a:ahLst/>
              <a:cxnLst/>
              <a:rect l="l" t="t" r="r" b="b"/>
              <a:pathLst>
                <a:path w="120000" h="120000" extrusionOk="0">
                  <a:moveTo>
                    <a:pt x="120000" y="0"/>
                  </a:moveTo>
                  <a:lnTo>
                    <a:pt x="120000" y="81776"/>
                  </a:lnTo>
                  <a:lnTo>
                    <a:pt x="0" y="81776"/>
                  </a:lnTo>
                  <a:lnTo>
                    <a:pt x="0" y="120000"/>
                  </a:lnTo>
                </a:path>
              </a:pathLst>
            </a:custGeom>
            <a:noFill/>
            <a:ln w="25400" cap="flat" cmpd="sng">
              <a:solidFill>
                <a:srgbClr val="7A9446"/>
              </a:solidFill>
              <a:prstDash val="solid"/>
              <a:round/>
              <a:headEnd type="none" w="sm" len="sm"/>
              <a:tailEnd type="none" w="sm" len="sm"/>
            </a:ln>
          </p:spPr>
        </p:sp>
        <p:sp>
          <p:nvSpPr>
            <p:cNvPr id="140" name="Google Shape;140;p7"/>
            <p:cNvSpPr/>
            <p:nvPr/>
          </p:nvSpPr>
          <p:spPr>
            <a:xfrm>
              <a:off x="2605906" y="17"/>
              <a:ext cx="2716009" cy="1724665"/>
            </a:xfrm>
            <a:prstGeom prst="roundRect">
              <a:avLst>
                <a:gd name="adj" fmla="val 10000"/>
              </a:avLst>
            </a:prstGeom>
            <a:solidFill>
              <a:schemeClr val="lt1"/>
            </a:solidFill>
            <a:ln w="25400" cap="flat" cmpd="sng">
              <a:solidFill>
                <a:srgbClr val="8CA8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2907684" y="286707"/>
              <a:ext cx="2716009" cy="1724665"/>
            </a:xfrm>
            <a:prstGeom prst="roundRect">
              <a:avLst>
                <a:gd name="adj" fmla="val 10000"/>
              </a:avLst>
            </a:prstGeom>
            <a:solidFill>
              <a:srgbClr val="DDE5D0">
                <a:alpha val="89803"/>
              </a:srgbClr>
            </a:solidFill>
            <a:ln w="254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txBox="1"/>
            <p:nvPr/>
          </p:nvSpPr>
          <p:spPr>
            <a:xfrm>
              <a:off x="2958198" y="337221"/>
              <a:ext cx="2614981" cy="1623637"/>
            </a:xfrm>
            <a:prstGeom prst="rect">
              <a:avLst/>
            </a:prstGeom>
            <a:noFill/>
            <a:ln>
              <a:noFill/>
            </a:ln>
          </p:spPr>
          <p:txBody>
            <a:bodyPr spcFirstLastPara="1" wrap="square" lIns="144775" tIns="144775" rIns="144775" bIns="144775" anchor="ctr" anchorCtr="0">
              <a:noAutofit/>
            </a:bodyPr>
            <a:lstStyle/>
            <a:p>
              <a:pPr marL="0" marR="0" lvl="0" indent="0" algn="ctr" rtl="0">
                <a:lnSpc>
                  <a:spcPct val="90000"/>
                </a:lnSpc>
                <a:spcBef>
                  <a:spcPts val="0"/>
                </a:spcBef>
                <a:spcAft>
                  <a:spcPts val="0"/>
                </a:spcAft>
                <a:buNone/>
              </a:pPr>
              <a:r>
                <a:rPr lang="en-IN" sz="3800">
                  <a:solidFill>
                    <a:schemeClr val="dk1"/>
                  </a:solidFill>
                  <a:latin typeface="Calibri"/>
                  <a:ea typeface="Calibri"/>
                  <a:cs typeface="Calibri"/>
                  <a:sym typeface="Calibri"/>
                </a:rPr>
                <a:t>Software product</a:t>
              </a:r>
              <a:endParaRPr sz="3800">
                <a:solidFill>
                  <a:schemeClr val="dk1"/>
                </a:solidFill>
                <a:latin typeface="Calibri"/>
                <a:ea typeface="Calibri"/>
                <a:cs typeface="Calibri"/>
                <a:sym typeface="Calibri"/>
              </a:endParaRPr>
            </a:p>
          </p:txBody>
        </p:sp>
        <p:sp>
          <p:nvSpPr>
            <p:cNvPr id="143" name="Google Shape;143;p7"/>
            <p:cNvSpPr/>
            <p:nvPr/>
          </p:nvSpPr>
          <p:spPr>
            <a:xfrm>
              <a:off x="946122" y="2514589"/>
              <a:ext cx="2716009" cy="1724665"/>
            </a:xfrm>
            <a:prstGeom prst="roundRect">
              <a:avLst>
                <a:gd name="adj" fmla="val 10000"/>
              </a:avLst>
            </a:prstGeom>
            <a:solidFill>
              <a:schemeClr val="lt1"/>
            </a:solidFill>
            <a:ln w="25400" cap="flat" cmpd="sng">
              <a:solidFill>
                <a:srgbClr val="8CA8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1247901" y="2801279"/>
              <a:ext cx="2716009" cy="1724665"/>
            </a:xfrm>
            <a:prstGeom prst="roundRect">
              <a:avLst>
                <a:gd name="adj" fmla="val 10000"/>
              </a:avLst>
            </a:prstGeom>
            <a:solidFill>
              <a:srgbClr val="DDE5D0">
                <a:alpha val="89803"/>
              </a:srgbClr>
            </a:solidFill>
            <a:ln w="254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txBox="1"/>
            <p:nvPr/>
          </p:nvSpPr>
          <p:spPr>
            <a:xfrm>
              <a:off x="1298415" y="2851793"/>
              <a:ext cx="2614981" cy="1623637"/>
            </a:xfrm>
            <a:prstGeom prst="rect">
              <a:avLst/>
            </a:prstGeom>
            <a:noFill/>
            <a:ln>
              <a:noFill/>
            </a:ln>
          </p:spPr>
          <p:txBody>
            <a:bodyPr spcFirstLastPara="1" wrap="square" lIns="144775" tIns="144775" rIns="144775" bIns="144775" anchor="ctr" anchorCtr="0">
              <a:noAutofit/>
            </a:bodyPr>
            <a:lstStyle/>
            <a:p>
              <a:pPr marL="0" marR="0" lvl="0" indent="0" algn="ctr" rtl="0">
                <a:lnSpc>
                  <a:spcPct val="90000"/>
                </a:lnSpc>
                <a:spcBef>
                  <a:spcPts val="0"/>
                </a:spcBef>
                <a:spcAft>
                  <a:spcPts val="0"/>
                </a:spcAft>
                <a:buNone/>
              </a:pPr>
              <a:r>
                <a:rPr lang="en-IN" sz="3800">
                  <a:solidFill>
                    <a:schemeClr val="dk1"/>
                  </a:solidFill>
                  <a:latin typeface="Calibri"/>
                  <a:ea typeface="Calibri"/>
                  <a:cs typeface="Calibri"/>
                  <a:sym typeface="Calibri"/>
                </a:rPr>
                <a:t>Generic product</a:t>
              </a:r>
              <a:endParaRPr sz="3800">
                <a:solidFill>
                  <a:schemeClr val="dk1"/>
                </a:solidFill>
                <a:latin typeface="Calibri"/>
                <a:ea typeface="Calibri"/>
                <a:cs typeface="Calibri"/>
                <a:sym typeface="Calibri"/>
              </a:endParaRPr>
            </a:p>
          </p:txBody>
        </p:sp>
        <p:sp>
          <p:nvSpPr>
            <p:cNvPr id="146" name="Google Shape;146;p7"/>
            <p:cNvSpPr/>
            <p:nvPr/>
          </p:nvSpPr>
          <p:spPr>
            <a:xfrm>
              <a:off x="4265689" y="2514589"/>
              <a:ext cx="2716009" cy="1724665"/>
            </a:xfrm>
            <a:prstGeom prst="roundRect">
              <a:avLst>
                <a:gd name="adj" fmla="val 10000"/>
              </a:avLst>
            </a:prstGeom>
            <a:solidFill>
              <a:schemeClr val="lt1"/>
            </a:solidFill>
            <a:ln w="25400" cap="flat" cmpd="sng">
              <a:solidFill>
                <a:srgbClr val="8CA8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a:off x="4567468" y="2801279"/>
              <a:ext cx="2716009" cy="1724665"/>
            </a:xfrm>
            <a:prstGeom prst="roundRect">
              <a:avLst>
                <a:gd name="adj" fmla="val 10000"/>
              </a:avLst>
            </a:prstGeom>
            <a:solidFill>
              <a:srgbClr val="DDE5D0">
                <a:alpha val="89803"/>
              </a:srgbClr>
            </a:solidFill>
            <a:ln w="254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txBox="1"/>
            <p:nvPr/>
          </p:nvSpPr>
          <p:spPr>
            <a:xfrm>
              <a:off x="4617982" y="2851793"/>
              <a:ext cx="2614981" cy="1623637"/>
            </a:xfrm>
            <a:prstGeom prst="rect">
              <a:avLst/>
            </a:prstGeom>
            <a:noFill/>
            <a:ln>
              <a:noFill/>
            </a:ln>
          </p:spPr>
          <p:txBody>
            <a:bodyPr spcFirstLastPara="1" wrap="square" lIns="144775" tIns="144775" rIns="144775" bIns="144775" anchor="ctr" anchorCtr="0">
              <a:noAutofit/>
            </a:bodyPr>
            <a:lstStyle/>
            <a:p>
              <a:pPr marL="0" marR="0" lvl="0" indent="0" algn="ctr" rtl="0">
                <a:lnSpc>
                  <a:spcPct val="90000"/>
                </a:lnSpc>
                <a:spcBef>
                  <a:spcPts val="0"/>
                </a:spcBef>
                <a:spcAft>
                  <a:spcPts val="0"/>
                </a:spcAft>
                <a:buNone/>
              </a:pPr>
              <a:r>
                <a:rPr lang="en-IN" sz="3800">
                  <a:solidFill>
                    <a:schemeClr val="dk1"/>
                  </a:solidFill>
                  <a:latin typeface="Calibri"/>
                  <a:ea typeface="Calibri"/>
                  <a:cs typeface="Calibri"/>
                  <a:sym typeface="Calibri"/>
                </a:rPr>
                <a:t>Customized product</a:t>
              </a:r>
              <a:endParaRPr sz="3800">
                <a:solidFill>
                  <a:schemeClr val="dk1"/>
                </a:solidFill>
                <a:latin typeface="Calibri"/>
                <a:ea typeface="Calibri"/>
                <a:cs typeface="Calibri"/>
                <a:sym typeface="Calibr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sz="half" idx="1"/>
          </p:nvPr>
        </p:nvSpPr>
        <p:spPr>
          <a:xfrm>
            <a:off x="0" y="1949824"/>
            <a:ext cx="4434125" cy="4071525"/>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2800"/>
              <a:buChar char="•"/>
            </a:pPr>
            <a:r>
              <a:rPr lang="en-IN" sz="3200" b="1" dirty="0">
                <a:latin typeface="Times New Roman" panose="02020603050405020304" pitchFamily="18" charset="0"/>
                <a:cs typeface="Times New Roman" panose="02020603050405020304" pitchFamily="18" charset="0"/>
              </a:rPr>
              <a:t>Generic products:</a:t>
            </a:r>
            <a:r>
              <a:rPr lang="en-IN" sz="3200" dirty="0">
                <a:latin typeface="Times New Roman" panose="02020603050405020304" pitchFamily="18" charset="0"/>
                <a:cs typeface="Times New Roman" panose="02020603050405020304" pitchFamily="18" charset="0"/>
              </a:rPr>
              <a:t> </a:t>
            </a:r>
            <a:br>
              <a:rPr lang="en-IN" sz="3200" dirty="0">
                <a:latin typeface="Times New Roman" panose="02020603050405020304" pitchFamily="18" charset="0"/>
                <a:cs typeface="Times New Roman" panose="02020603050405020304" pitchFamily="18" charset="0"/>
              </a:rPr>
            </a:br>
            <a:r>
              <a:rPr lang="en-IN" sz="3200" dirty="0">
                <a:latin typeface="Times New Roman" panose="02020603050405020304" pitchFamily="18" charset="0"/>
                <a:cs typeface="Times New Roman" panose="02020603050405020304" pitchFamily="18" charset="0"/>
              </a:rPr>
              <a:t>Generic products are stand-alone systems that are developed by a production unit and sold on the open market to any customer who is able to buy them.</a:t>
            </a:r>
            <a:endParaRPr sz="3200" dirty="0">
              <a:latin typeface="Times New Roman" panose="02020603050405020304" pitchFamily="18" charset="0"/>
              <a:cs typeface="Times New Roman" panose="02020603050405020304" pitchFamily="18" charset="0"/>
            </a:endParaRPr>
          </a:p>
        </p:txBody>
      </p:sp>
      <p:sp>
        <p:nvSpPr>
          <p:cNvPr id="155" name="Google Shape;155;p8"/>
          <p:cNvSpPr txBox="1">
            <a:spLocks noGrp="1"/>
          </p:cNvSpPr>
          <p:nvPr>
            <p:ph sz="half" idx="2"/>
          </p:nvPr>
        </p:nvSpPr>
        <p:spPr>
          <a:xfrm>
            <a:off x="4434125" y="1949824"/>
            <a:ext cx="4561957" cy="4176526"/>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ts val="2800"/>
              <a:buChar char="•"/>
            </a:pPr>
            <a:r>
              <a:rPr lang="en-IN" sz="3200" b="1" dirty="0">
                <a:latin typeface="Times New Roman" panose="02020603050405020304" pitchFamily="18" charset="0"/>
                <a:cs typeface="Times New Roman" panose="02020603050405020304" pitchFamily="18" charset="0"/>
              </a:rPr>
              <a:t>Customized Products:</a:t>
            </a:r>
            <a:r>
              <a:rPr lang="en-IN" sz="3200" dirty="0">
                <a:latin typeface="Times New Roman" panose="02020603050405020304" pitchFamily="18" charset="0"/>
                <a:cs typeface="Times New Roman" panose="02020603050405020304" pitchFamily="18" charset="0"/>
              </a:rPr>
              <a:t> </a:t>
            </a:r>
            <a:br>
              <a:rPr lang="en-IN" sz="3200" dirty="0">
                <a:latin typeface="Times New Roman" panose="02020603050405020304" pitchFamily="18" charset="0"/>
                <a:cs typeface="Times New Roman" panose="02020603050405020304" pitchFamily="18" charset="0"/>
              </a:rPr>
            </a:br>
            <a:r>
              <a:rPr lang="en-IN" sz="3200" dirty="0">
                <a:latin typeface="Times New Roman" panose="02020603050405020304" pitchFamily="18" charset="0"/>
                <a:cs typeface="Times New Roman" panose="02020603050405020304" pitchFamily="18" charset="0"/>
              </a:rPr>
              <a:t>Customized products are the systems that are commissioned by a particular customer. Some contractor develops the software for that customer.</a:t>
            </a:r>
            <a:endParaRPr sz="3200" dirty="0">
              <a:latin typeface="Times New Roman" panose="02020603050405020304" pitchFamily="18" charset="0"/>
              <a:cs typeface="Times New Roman" panose="02020603050405020304" pitchFamily="18" charset="0"/>
            </a:endParaRPr>
          </a:p>
          <a:p>
            <a:pPr marL="342900" lvl="0" indent="-165100" algn="l" rtl="0">
              <a:spcBef>
                <a:spcPts val="560"/>
              </a:spcBef>
              <a:spcAft>
                <a:spcPts val="0"/>
              </a:spcAft>
              <a:buClr>
                <a:schemeClr val="dk1"/>
              </a:buClr>
              <a:buSzPts val="2800"/>
              <a:buNone/>
            </a:pPr>
            <a:endParaRPr dirty="0"/>
          </a:p>
        </p:txBody>
      </p:sp>
    </p:spTree>
  </p:cSld>
  <p:clrMapOvr>
    <a:masterClrMapping/>
  </p:clrMapOvr>
</p:sld>
</file>

<file path=ppt/theme/theme1.xml><?xml version="1.0" encoding="utf-8"?>
<a:theme xmlns:a="http://schemas.openxmlformats.org/drawingml/2006/main" name="IADC - PPT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IADC - PPT  Template</Template>
  <TotalTime>5550</TotalTime>
  <Words>2664</Words>
  <Application>Microsoft Office PowerPoint</Application>
  <PresentationFormat>On-screen Show (4:3)</PresentationFormat>
  <Paragraphs>251</Paragraphs>
  <Slides>64</Slides>
  <Notes>25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64</vt:i4>
      </vt:variant>
    </vt:vector>
  </HeadingPairs>
  <TitlesOfParts>
    <vt:vector size="73" baseType="lpstr">
      <vt:lpstr>Arial</vt:lpstr>
      <vt:lpstr>erdana</vt:lpstr>
      <vt:lpstr>Muli</vt:lpstr>
      <vt:lpstr>Times New Roman</vt:lpstr>
      <vt:lpstr>Arial Black</vt:lpstr>
      <vt:lpstr>inter-regular</vt:lpstr>
      <vt:lpstr>Calibri Light</vt:lpstr>
      <vt:lpstr>Calibri</vt:lpstr>
      <vt:lpstr>IADC - PPT  Template</vt:lpstr>
      <vt:lpstr>Unit - I</vt:lpstr>
      <vt:lpstr>SOFTWARE ENGINEERING</vt:lpstr>
      <vt:lpstr>BENEFITS OF LEARNING SOFTWARE ENGINEERING</vt:lpstr>
      <vt:lpstr>AIM OF SOFTWARE ENGINEERING</vt:lpstr>
      <vt:lpstr>NEED OF STUDYING SOFTWARE ENGINEERING</vt:lpstr>
      <vt:lpstr>THE ROLE OF SOFTWARE ENGINEER</vt:lpstr>
      <vt:lpstr>SOFTWARE PRODUCT </vt:lpstr>
      <vt:lpstr>SOFTWARE PRODUCT TYPES</vt:lpstr>
      <vt:lpstr>PowerPoint Presentation</vt:lpstr>
      <vt:lpstr>Differences between generic and customized software product</vt:lpstr>
      <vt:lpstr>SOFTWARE PROCESS </vt:lpstr>
      <vt:lpstr>FUNDAMENTAL ACTIVITIES IN SOFTWARE PROCESS</vt:lpstr>
      <vt:lpstr>PowerPoint Presentation</vt:lpstr>
      <vt:lpstr>PowerPoint Presentation</vt:lpstr>
      <vt:lpstr> RELATION BETWEEN SOFTWARE PRODUCT AND SOFTWARE PROCESS </vt:lpstr>
      <vt:lpstr>PowerPoint Presentation</vt:lpstr>
      <vt:lpstr> SOFTWARE LIFE CYCLE MODEL AND ITS TYPES </vt:lpstr>
      <vt:lpstr>PHASES OF SOFTWARE DEVELOPMENT LIFE CYCLE</vt:lpstr>
      <vt:lpstr>PowerPoint Presentation</vt:lpstr>
      <vt:lpstr>PowerPoint Presentation</vt:lpstr>
      <vt:lpstr>TYPES OF SOFTWARE LIFECYCLE MODELS </vt:lpstr>
      <vt:lpstr>THE WATERFALL MODEL</vt:lpstr>
      <vt:lpstr>WATERFALL METHOD</vt:lpstr>
      <vt:lpstr>PowerPoint Presentation</vt:lpstr>
      <vt:lpstr>REQUIREMENT AND ANALYSIS </vt:lpstr>
      <vt:lpstr>PowerPoint Presentation</vt:lpstr>
      <vt:lpstr> SYSTEM DESIGN  </vt:lpstr>
      <vt:lpstr>PowerPoint Presentation</vt:lpstr>
      <vt:lpstr> IMPLEMENTATION  </vt:lpstr>
      <vt:lpstr>PowerPoint Presentation</vt:lpstr>
      <vt:lpstr>  INTEGRATION AND SYSTEM TESTING  </vt:lpstr>
      <vt:lpstr>PowerPoint Presentation</vt:lpstr>
      <vt:lpstr>SYSTEM DEPLOYMENT</vt:lpstr>
      <vt:lpstr>PowerPoint Presentation</vt:lpstr>
      <vt:lpstr> SYSTEM MAINTENANCE  </vt:lpstr>
      <vt:lpstr>DISADVANTAGES OF WATERFALL MODEL</vt:lpstr>
      <vt:lpstr>ADVANTAGES OF WATERFALL MODEL</vt:lpstr>
      <vt:lpstr>WATER FALL MODAL CAN BE USED WHEN:</vt:lpstr>
      <vt:lpstr>EVOLUTIONARY MODEL</vt:lpstr>
      <vt:lpstr>PowerPoint Presentation</vt:lpstr>
      <vt:lpstr>PowerPoint Presentation</vt:lpstr>
      <vt:lpstr>ADVANTAGES OF EVOLUTIONARY MODEL </vt:lpstr>
      <vt:lpstr>DISADVANTAGES OF EVOLUTIONARY MODEL </vt:lpstr>
      <vt:lpstr>SPIRAL MODEL</vt:lpstr>
      <vt:lpstr>PowerPoint Presentation</vt:lpstr>
      <vt:lpstr>PowerPoint Presentation</vt:lpstr>
      <vt:lpstr>SPIRAL MODEL QUADRANT (PHASES) </vt:lpstr>
      <vt:lpstr>WHEN TO USE SPIRAL MODEL </vt:lpstr>
      <vt:lpstr>PowerPoint Presentation</vt:lpstr>
      <vt:lpstr>AGILE MODEL</vt:lpstr>
      <vt:lpstr>PowerPoint Presentation</vt:lpstr>
      <vt:lpstr>PowerPoint Presentation</vt:lpstr>
      <vt:lpstr>AGILE VALUES</vt:lpstr>
      <vt:lpstr>PowerPoint Presentation</vt:lpstr>
      <vt:lpstr>PowerPoint Presentation</vt:lpstr>
      <vt:lpstr>RAD</vt:lpstr>
      <vt:lpstr>MODELING HAS FOLLOWING PHASES</vt:lpstr>
      <vt:lpstr>PowerPoint Presentation</vt:lpstr>
      <vt:lpstr>PowerPoint Presentation</vt:lpstr>
      <vt:lpstr>PowerPoint Presentation</vt:lpstr>
      <vt:lpstr>WHEN TO USE RAD METHODOLOGY? </vt:lpstr>
      <vt:lpstr>ADVANTAGES OF RAD MODEL</vt:lpstr>
      <vt:lpstr>DISADVANTAGES OF RAD MODEL</vt:lpstr>
      <vt:lpstr>Risk Management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ENGINEERING</dc:title>
  <dc:creator>Student</dc:creator>
  <cp:lastModifiedBy>sona kv</cp:lastModifiedBy>
  <cp:revision>21</cp:revision>
  <dcterms:created xsi:type="dcterms:W3CDTF">2022-08-20T04:13:23Z</dcterms:created>
  <dcterms:modified xsi:type="dcterms:W3CDTF">2023-03-21T04:23:32Z</dcterms:modified>
</cp:coreProperties>
</file>